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306" r:id="rId2"/>
    <p:sldId id="302" r:id="rId3"/>
    <p:sldId id="307" r:id="rId4"/>
    <p:sldId id="309" r:id="rId5"/>
    <p:sldId id="311" r:id="rId6"/>
    <p:sldId id="320" r:id="rId7"/>
    <p:sldId id="312" r:id="rId8"/>
    <p:sldId id="313" r:id="rId9"/>
    <p:sldId id="316" r:id="rId10"/>
    <p:sldId id="318" r:id="rId11"/>
    <p:sldId id="319" r:id="rId12"/>
    <p:sldId id="317" r:id="rId13"/>
    <p:sldId id="314" r:id="rId14"/>
    <p:sldId id="310" r:id="rId15"/>
    <p:sldId id="321" r:id="rId16"/>
    <p:sldId id="322" r:id="rId17"/>
    <p:sldId id="323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6FC2-A8A9-47F9-A90B-8240B3AE1B3F}" type="datetimeFigureOut">
              <a:rPr lang="ko-KR" altLang="en-US" smtClean="0"/>
              <a:pPr/>
              <a:t>2015-06-27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E857-8BB5-42FF-B64D-B6B222741C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6FC2-A8A9-47F9-A90B-8240B3AE1B3F}" type="datetimeFigureOut">
              <a:rPr lang="ko-KR" altLang="en-US" smtClean="0"/>
              <a:pPr/>
              <a:t>2015-06-27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E857-8BB5-42FF-B64D-B6B222741C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6FC2-A8A9-47F9-A90B-8240B3AE1B3F}" type="datetimeFigureOut">
              <a:rPr lang="ko-KR" altLang="en-US" smtClean="0"/>
              <a:pPr/>
              <a:t>2015-06-27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E857-8BB5-42FF-B64D-B6B222741C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6FC2-A8A9-47F9-A90B-8240B3AE1B3F}" type="datetimeFigureOut">
              <a:rPr lang="ko-KR" altLang="en-US" smtClean="0"/>
              <a:pPr/>
              <a:t>2015-06-27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E857-8BB5-42FF-B64D-B6B222741C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6FC2-A8A9-47F9-A90B-8240B3AE1B3F}" type="datetimeFigureOut">
              <a:rPr lang="ko-KR" altLang="en-US" smtClean="0"/>
              <a:pPr/>
              <a:t>2015-06-27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E857-8BB5-42FF-B64D-B6B222741C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6FC2-A8A9-47F9-A90B-8240B3AE1B3F}" type="datetimeFigureOut">
              <a:rPr lang="ko-KR" altLang="en-US" smtClean="0"/>
              <a:pPr/>
              <a:t>2015-06-27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E857-8BB5-42FF-B64D-B6B222741C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6FC2-A8A9-47F9-A90B-8240B3AE1B3F}" type="datetimeFigureOut">
              <a:rPr lang="ko-KR" altLang="en-US" smtClean="0"/>
              <a:pPr/>
              <a:t>2015-06-27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E857-8BB5-42FF-B64D-B6B222741C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6FC2-A8A9-47F9-A90B-8240B3AE1B3F}" type="datetimeFigureOut">
              <a:rPr lang="ko-KR" altLang="en-US" smtClean="0"/>
              <a:pPr/>
              <a:t>2015-06-27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E857-8BB5-42FF-B64D-B6B222741C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6FC2-A8A9-47F9-A90B-8240B3AE1B3F}" type="datetimeFigureOut">
              <a:rPr lang="ko-KR" altLang="en-US" smtClean="0"/>
              <a:pPr/>
              <a:t>2015-06-27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E857-8BB5-42FF-B64D-B6B222741C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6FC2-A8A9-47F9-A90B-8240B3AE1B3F}" type="datetimeFigureOut">
              <a:rPr lang="ko-KR" altLang="en-US" smtClean="0"/>
              <a:pPr/>
              <a:t>2015-06-27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E857-8BB5-42FF-B64D-B6B222741C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6FC2-A8A9-47F9-A90B-8240B3AE1B3F}" type="datetimeFigureOut">
              <a:rPr lang="ko-KR" altLang="en-US" smtClean="0"/>
              <a:pPr/>
              <a:t>2015-06-27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E857-8BB5-42FF-B64D-B6B222741C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F6FC2-A8A9-47F9-A90B-8240B3AE1B3F}" type="datetimeFigureOut">
              <a:rPr lang="ko-KR" altLang="en-US" smtClean="0"/>
              <a:pPr/>
              <a:t>2015-06-27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E857-8BB5-42FF-B64D-B6B222741C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2636912"/>
            <a:ext cx="9144000" cy="3168352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000" dirty="0" smtClean="0">
                <a:latin typeface="+mn-ea"/>
              </a:rPr>
              <a:t>                 </a:t>
            </a:r>
            <a:r>
              <a:rPr lang="ko-KR" altLang="en-US" sz="4000" b="1" dirty="0" smtClean="0">
                <a:solidFill>
                  <a:schemeClr val="bg1"/>
                </a:solidFill>
                <a:latin typeface="+mn-ea"/>
              </a:rPr>
              <a:t>성북구 마을 만들기 사업</a:t>
            </a:r>
            <a:endParaRPr lang="en-US" altLang="ko-KR" sz="40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altLang="ko-KR" sz="4000" b="1" dirty="0" smtClean="0">
                <a:solidFill>
                  <a:schemeClr val="bg1"/>
                </a:solidFill>
                <a:latin typeface="+mn-ea"/>
              </a:rPr>
              <a:t>                 4</a:t>
            </a:r>
            <a:r>
              <a:rPr lang="ko-KR" altLang="en-US" sz="4000" b="1" dirty="0" smtClean="0">
                <a:solidFill>
                  <a:schemeClr val="bg1"/>
                </a:solidFill>
                <a:latin typeface="+mn-ea"/>
              </a:rPr>
              <a:t>년 차</a:t>
            </a:r>
            <a:r>
              <a:rPr lang="en-US" altLang="ko-KR" sz="4000" b="1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4000" b="1" dirty="0" smtClean="0">
                <a:solidFill>
                  <a:schemeClr val="bg1"/>
                </a:solidFill>
                <a:latin typeface="+mn-ea"/>
              </a:rPr>
              <a:t>평가와 제안</a:t>
            </a:r>
            <a:endParaRPr lang="ko-KR" altLang="en-US" sz="4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784976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ko-KR" altLang="en-US" sz="4200" dirty="0" smtClean="0"/>
              <a:t>성북구의회 제</a:t>
            </a:r>
            <a:r>
              <a:rPr lang="en-US" altLang="ko-KR" sz="4200" dirty="0" smtClean="0"/>
              <a:t>235</a:t>
            </a:r>
            <a:r>
              <a:rPr lang="ko-KR" altLang="en-US" sz="4200" dirty="0" smtClean="0"/>
              <a:t>회 </a:t>
            </a:r>
            <a:r>
              <a:rPr lang="ko-KR" altLang="en-US" sz="4200" dirty="0" err="1" smtClean="0"/>
              <a:t>정례회</a:t>
            </a:r>
            <a:r>
              <a:rPr lang="ko-KR" altLang="en-US" sz="4200" dirty="0" smtClean="0"/>
              <a:t> 구정질문</a:t>
            </a:r>
            <a:r>
              <a:rPr lang="en-US" altLang="ko-KR" sz="3500" dirty="0" smtClean="0"/>
              <a:t/>
            </a:r>
            <a:br>
              <a:rPr lang="en-US" altLang="ko-KR" sz="3500" dirty="0" smtClean="0"/>
            </a:br>
            <a:r>
              <a:rPr lang="ko-KR" altLang="en-US" sz="3500" dirty="0" smtClean="0">
                <a:solidFill>
                  <a:srgbClr val="FFC000"/>
                </a:solidFill>
              </a:rPr>
              <a:t>목소영 </a:t>
            </a:r>
            <a:r>
              <a:rPr lang="en-US" altLang="ko-KR" sz="3500" dirty="0" smtClean="0">
                <a:solidFill>
                  <a:srgbClr val="FFC000"/>
                </a:solidFill>
              </a:rPr>
              <a:t>(</a:t>
            </a:r>
            <a:r>
              <a:rPr lang="ko-KR" altLang="en-US" sz="3500" dirty="0" smtClean="0">
                <a:solidFill>
                  <a:srgbClr val="FFC000"/>
                </a:solidFill>
              </a:rPr>
              <a:t>정릉</a:t>
            </a:r>
            <a:r>
              <a:rPr lang="en-US" altLang="ko-KR" sz="3500" dirty="0" smtClean="0">
                <a:solidFill>
                  <a:srgbClr val="FFC000"/>
                </a:solidFill>
              </a:rPr>
              <a:t>2,3,4</a:t>
            </a:r>
            <a:r>
              <a:rPr lang="ko-KR" altLang="en-US" sz="3500" dirty="0" smtClean="0">
                <a:solidFill>
                  <a:srgbClr val="FFC000"/>
                </a:solidFill>
              </a:rPr>
              <a:t>동 </a:t>
            </a:r>
            <a:r>
              <a:rPr lang="en-US" altLang="ko-KR" sz="3500" dirty="0" smtClean="0">
                <a:solidFill>
                  <a:srgbClr val="FFC000"/>
                </a:solidFill>
              </a:rPr>
              <a:t>/ </a:t>
            </a:r>
            <a:r>
              <a:rPr lang="ko-KR" altLang="en-US" sz="3500" dirty="0" err="1" smtClean="0">
                <a:solidFill>
                  <a:srgbClr val="FFC000"/>
                </a:solidFill>
              </a:rPr>
              <a:t>새정치민주연합</a:t>
            </a:r>
            <a:r>
              <a:rPr lang="en-US" altLang="ko-KR" sz="3500" dirty="0" smtClean="0">
                <a:solidFill>
                  <a:srgbClr val="FFC000"/>
                </a:solidFill>
              </a:rPr>
              <a:t>)</a:t>
            </a:r>
            <a:endParaRPr lang="ko-KR" altLang="en-US" sz="3500" dirty="0">
              <a:solidFill>
                <a:srgbClr val="FFC000"/>
              </a:solidFill>
            </a:endParaRPr>
          </a:p>
        </p:txBody>
      </p:sp>
      <p:pic>
        <p:nvPicPr>
          <p:cNvPr id="5" name="그림 4" descr="logo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068960"/>
            <a:ext cx="2205215" cy="1389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1880" y="5949280"/>
            <a:ext cx="230063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 smtClean="0"/>
              <a:t>2015. 6. 26(</a:t>
            </a:r>
            <a:r>
              <a:rPr lang="ko-KR" altLang="en-US" sz="2500" dirty="0" smtClean="0"/>
              <a:t>금</a:t>
            </a:r>
            <a:r>
              <a:rPr lang="en-US" altLang="ko-KR" sz="2500" dirty="0" smtClean="0"/>
              <a:t>)</a:t>
            </a:r>
            <a:endParaRPr lang="ko-KR" alt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04664"/>
            <a:ext cx="9144000" cy="1008112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rgbClr val="002060"/>
                </a:solidFill>
              </a:rPr>
              <a:t>지역자원조사 및 연구</a:t>
            </a:r>
            <a:endParaRPr lang="ko-KR" altLang="en-US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467544" y="2204864"/>
          <a:ext cx="8280923" cy="374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3024337"/>
                <a:gridCol w="1800202"/>
              </a:tblGrid>
              <a:tr h="63813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2012</a:t>
                      </a:r>
                      <a:r>
                        <a:rPr lang="ko-KR" altLang="en-US" dirty="0" smtClean="0"/>
                        <a:t>년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2013</a:t>
                      </a:r>
                      <a:r>
                        <a:rPr lang="ko-KR" altLang="en-US" dirty="0" smtClean="0"/>
                        <a:t>년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2015</a:t>
                      </a:r>
                      <a:r>
                        <a:rPr lang="ko-KR" altLang="en-US" dirty="0" smtClean="0"/>
                        <a:t>년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135055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성북구 </a:t>
                      </a:r>
                      <a:r>
                        <a:rPr lang="ko-KR" altLang="en-US" dirty="0" err="1" smtClean="0"/>
                        <a:t>마을만들기</a:t>
                      </a:r>
                      <a:r>
                        <a:rPr lang="ko-KR" altLang="en-US" dirty="0" smtClean="0"/>
                        <a:t> 기본계획 수립 연구용역 현황조사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한국도시연구소 용역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마을공동체 조사연구사업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커뮤니티 </a:t>
                      </a:r>
                      <a:r>
                        <a:rPr lang="ko-KR" altLang="en-US" dirty="0" err="1" smtClean="0"/>
                        <a:t>맵핑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마을담당관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175572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20</a:t>
                      </a:r>
                      <a:r>
                        <a:rPr lang="ko-KR" altLang="en-US" dirty="0" err="1" smtClean="0"/>
                        <a:t>개동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en-US" altLang="ko-KR" dirty="0" smtClean="0"/>
                        <a:t>-</a:t>
                      </a:r>
                      <a:r>
                        <a:rPr lang="ko-KR" altLang="en-US" dirty="0" smtClean="0"/>
                        <a:t>공간현황조사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en-US" altLang="ko-KR" dirty="0" smtClean="0"/>
                        <a:t>-</a:t>
                      </a:r>
                      <a:r>
                        <a:rPr lang="ko-KR" altLang="en-US" dirty="0" smtClean="0"/>
                        <a:t>주민심층인터뷰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en-US" altLang="ko-KR" dirty="0" smtClean="0"/>
                        <a:t>-</a:t>
                      </a:r>
                      <a:r>
                        <a:rPr lang="ko-KR" altLang="en-US" dirty="0" err="1" smtClean="0"/>
                        <a:t>동별</a:t>
                      </a:r>
                      <a:r>
                        <a:rPr lang="ko-KR" altLang="en-US" dirty="0" smtClean="0"/>
                        <a:t> 설명회 및 워크숍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성북사용설명서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en-US" altLang="ko-KR" dirty="0" smtClean="0"/>
                        <a:t>-</a:t>
                      </a:r>
                      <a:r>
                        <a:rPr lang="ko-KR" altLang="en-US" dirty="0" err="1" smtClean="0"/>
                        <a:t>공유공간편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en-US" altLang="ko-KR" dirty="0" smtClean="0"/>
                        <a:t>-</a:t>
                      </a:r>
                      <a:r>
                        <a:rPr lang="ko-KR" altLang="en-US" dirty="0" err="1" smtClean="0"/>
                        <a:t>사회적경제편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20</a:t>
                      </a:r>
                      <a:r>
                        <a:rPr lang="ko-KR" altLang="en-US" dirty="0" err="1" smtClean="0"/>
                        <a:t>개동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en-US" altLang="ko-KR" dirty="0" smtClean="0"/>
                        <a:t>-</a:t>
                      </a:r>
                      <a:r>
                        <a:rPr lang="ko-KR" altLang="en-US" dirty="0" smtClean="0"/>
                        <a:t>마을자원조사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en-US" altLang="ko-KR" dirty="0" smtClean="0"/>
                        <a:t>-</a:t>
                      </a:r>
                      <a:r>
                        <a:rPr lang="ko-KR" altLang="en-US" dirty="0" smtClean="0"/>
                        <a:t>마을계획</a:t>
                      </a:r>
                      <a:endParaRPr lang="ko-KR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04664"/>
            <a:ext cx="9144000" cy="1008112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rgbClr val="002060"/>
                </a:solidFill>
              </a:rPr>
              <a:t>주민조직 발굴 및 조직화 지원</a:t>
            </a:r>
            <a:endParaRPr lang="ko-KR" altLang="en-US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539552" y="2204864"/>
          <a:ext cx="8280925" cy="3510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3024336"/>
                <a:gridCol w="2808317"/>
              </a:tblGrid>
              <a:tr h="43204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2012</a:t>
                      </a:r>
                      <a:r>
                        <a:rPr lang="ko-KR" altLang="en-US" dirty="0" smtClean="0"/>
                        <a:t>년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2013</a:t>
                      </a:r>
                      <a:r>
                        <a:rPr lang="ko-KR" altLang="en-US" dirty="0" smtClean="0"/>
                        <a:t>년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2014</a:t>
                      </a:r>
                      <a:r>
                        <a:rPr lang="ko-KR" altLang="en-US" dirty="0" smtClean="0"/>
                        <a:t>년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7920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마을공동체사업 지원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마을재생사업 지원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마을재생사업 지원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792088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지원협약체결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길음소리마을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삼태기 마을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상월곡달맞이공동체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 smtClean="0"/>
                    </a:p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주민참여형</a:t>
                      </a:r>
                      <a:r>
                        <a:rPr lang="ko-KR" altLang="en-US" dirty="0" smtClean="0"/>
                        <a:t> 재생사업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길음소리마을</a:t>
                      </a:r>
                      <a:r>
                        <a:rPr lang="en-US" altLang="ko-KR" dirty="0" smtClean="0"/>
                        <a:t>)</a:t>
                      </a:r>
                    </a:p>
                    <a:p>
                      <a:pPr algn="ctr" latinLnBrk="1"/>
                      <a:r>
                        <a:rPr lang="ko-KR" altLang="en-US" dirty="0" smtClean="0"/>
                        <a:t>길음임대아파트 공동체사업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(</a:t>
                      </a:r>
                      <a:r>
                        <a:rPr lang="ko-KR" altLang="en-US" dirty="0" err="1" smtClean="0"/>
                        <a:t>참길음공동체사업단</a:t>
                      </a:r>
                      <a:r>
                        <a:rPr lang="en-US" altLang="ko-KR" dirty="0" smtClean="0"/>
                        <a:t>)</a:t>
                      </a:r>
                    </a:p>
                    <a:p>
                      <a:pPr algn="ctr" latinLnBrk="1"/>
                      <a:r>
                        <a:rPr lang="ko-KR" altLang="en-US" dirty="0" smtClean="0"/>
                        <a:t>노후주택지 마을재생사업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삼태기마을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북정마을</a:t>
                      </a:r>
                      <a:r>
                        <a:rPr lang="en-US" altLang="ko-KR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주민참여형</a:t>
                      </a:r>
                      <a:r>
                        <a:rPr lang="ko-KR" altLang="en-US" dirty="0" smtClean="0"/>
                        <a:t> 재생사업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삼덕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삼태기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정든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북정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err="1" smtClean="0"/>
                        <a:t>정릉마실</a:t>
                      </a:r>
                      <a:r>
                        <a:rPr lang="en-US" altLang="ko-KR" dirty="0" smtClean="0"/>
                        <a:t>)</a:t>
                      </a:r>
                    </a:p>
                    <a:p>
                      <a:pPr algn="ctr" latinLnBrk="1"/>
                      <a:r>
                        <a:rPr lang="ko-KR" altLang="en-US" dirty="0" smtClean="0"/>
                        <a:t>역사문화예술마을사업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성북동일대</a:t>
                      </a:r>
                      <a:r>
                        <a:rPr lang="en-US" altLang="ko-KR" dirty="0" smtClean="0"/>
                        <a:t>, </a:t>
                      </a:r>
                    </a:p>
                    <a:p>
                      <a:pPr algn="ctr" latinLnBrk="1"/>
                      <a:r>
                        <a:rPr lang="ko-KR" altLang="en-US" dirty="0" err="1" smtClean="0"/>
                        <a:t>정릉마실</a:t>
                      </a:r>
                      <a:r>
                        <a:rPr lang="en-US" altLang="ko-KR" dirty="0" smtClean="0"/>
                        <a:t>)</a:t>
                      </a:r>
                    </a:p>
                    <a:p>
                      <a:pPr algn="ctr" latinLnBrk="1"/>
                      <a:r>
                        <a:rPr lang="ko-KR" altLang="en-US" dirty="0" smtClean="0"/>
                        <a:t>자치구 특화사업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북정</a:t>
                      </a:r>
                      <a:r>
                        <a:rPr lang="en-US" altLang="ko-KR" dirty="0" smtClean="0"/>
                        <a:t>,</a:t>
                      </a:r>
                      <a:r>
                        <a:rPr lang="ko-KR" altLang="en-US" dirty="0" smtClean="0"/>
                        <a:t>장수마을 성곽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04664"/>
            <a:ext cx="9144000" cy="1008112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rgbClr val="002060"/>
                </a:solidFill>
              </a:rPr>
              <a:t>부서간 연계 </a:t>
            </a:r>
            <a:r>
              <a:rPr lang="en-US" altLang="ko-KR" sz="4000" b="1" dirty="0" smtClean="0">
                <a:solidFill>
                  <a:srgbClr val="002060"/>
                </a:solidFill>
              </a:rPr>
              <a:t>- </a:t>
            </a:r>
            <a:r>
              <a:rPr lang="ko-KR" altLang="en-US" sz="4000" b="1" dirty="0" smtClean="0">
                <a:solidFill>
                  <a:srgbClr val="002060"/>
                </a:solidFill>
              </a:rPr>
              <a:t>교육</a:t>
            </a:r>
            <a:endParaRPr lang="ko-KR" alt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032" y="1844825"/>
            <a:ext cx="810140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err="1" smtClean="0"/>
              <a:t>마을만들기지원센터에</a:t>
            </a:r>
            <a:r>
              <a:rPr lang="ko-KR" altLang="en-US" sz="2500" dirty="0" smtClean="0"/>
              <a:t> 진행하는 찾아가는 마을학교 외</a:t>
            </a:r>
            <a:r>
              <a:rPr lang="en-US" altLang="ko-KR" sz="2500" dirty="0" smtClean="0"/>
              <a:t>, </a:t>
            </a:r>
          </a:p>
          <a:p>
            <a:r>
              <a:rPr lang="ko-KR" altLang="en-US" sz="2500" dirty="0" smtClean="0"/>
              <a:t>마을 관점의 주민대상 교육 사업과의 연계</a:t>
            </a:r>
            <a:endParaRPr lang="en-US" altLang="ko-KR" sz="2500" dirty="0" smtClean="0"/>
          </a:p>
          <a:p>
            <a:endParaRPr lang="en-US" altLang="ko-KR" dirty="0" smtClean="0"/>
          </a:p>
          <a:p>
            <a:pPr lvl="2">
              <a:buFont typeface="Arial" pitchFamily="34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sz="2000" dirty="0" smtClean="0"/>
              <a:t>도시아카데미</a:t>
            </a:r>
            <a:endParaRPr lang="en-US" altLang="ko-KR" sz="2000" dirty="0" smtClean="0"/>
          </a:p>
          <a:p>
            <a:pPr lvl="2">
              <a:buFont typeface="Arial" pitchFamily="34" charset="0"/>
              <a:buChar char="•"/>
            </a:pPr>
            <a:r>
              <a:rPr lang="ko-KR" altLang="en-US" sz="2000" dirty="0" smtClean="0"/>
              <a:t> 찾아가는 마을학교</a:t>
            </a:r>
            <a:endParaRPr lang="en-US" altLang="ko-KR" sz="2000" dirty="0" smtClean="0"/>
          </a:p>
          <a:p>
            <a:pPr lvl="2">
              <a:buFont typeface="Arial" pitchFamily="34" charset="0"/>
              <a:buChar char="•"/>
            </a:pPr>
            <a:r>
              <a:rPr lang="ko-KR" altLang="en-US" sz="2000" dirty="0" smtClean="0"/>
              <a:t> 공동주택아카데미</a:t>
            </a:r>
            <a:endParaRPr lang="en-US" altLang="ko-KR" sz="2000" dirty="0" smtClean="0"/>
          </a:p>
          <a:p>
            <a:pPr lvl="2">
              <a:buFont typeface="Arial" pitchFamily="34" charset="0"/>
              <a:buChar char="•"/>
            </a:pPr>
            <a:r>
              <a:rPr lang="ko-KR" altLang="en-US" sz="2000" dirty="0" smtClean="0"/>
              <a:t> 통장 리더십 아카데미</a:t>
            </a:r>
            <a:endParaRPr lang="en-US" altLang="ko-KR" sz="2000" dirty="0" smtClean="0"/>
          </a:p>
          <a:p>
            <a:pPr lvl="2">
              <a:buFont typeface="Arial" pitchFamily="34" charset="0"/>
              <a:buChar char="•"/>
            </a:pPr>
            <a:r>
              <a:rPr lang="ko-KR" altLang="en-US" sz="2000" dirty="0" smtClean="0"/>
              <a:t> 주민자치위원 리더십 아카데미</a:t>
            </a:r>
            <a:endParaRPr lang="en-US" altLang="ko-KR" sz="2000" dirty="0" smtClean="0"/>
          </a:p>
          <a:p>
            <a:pPr lvl="2">
              <a:buFont typeface="Arial" pitchFamily="34" charset="0"/>
              <a:buChar char="•"/>
            </a:pPr>
            <a:r>
              <a:rPr lang="ko-KR" altLang="en-US" sz="2000" dirty="0" smtClean="0"/>
              <a:t> 협동조합 마을학교</a:t>
            </a:r>
            <a:endParaRPr lang="en-US" altLang="ko-KR" sz="2000" dirty="0" smtClean="0"/>
          </a:p>
          <a:p>
            <a:pPr lvl="2">
              <a:buFont typeface="Arial" pitchFamily="34" charset="0"/>
              <a:buChar char="•"/>
            </a:pPr>
            <a:r>
              <a:rPr lang="ko-KR" altLang="en-US" sz="2000" dirty="0" smtClean="0"/>
              <a:t> 어린이 </a:t>
            </a:r>
            <a:r>
              <a:rPr lang="ko-KR" altLang="en-US" sz="2000" dirty="0" err="1" smtClean="0"/>
              <a:t>마을만들기</a:t>
            </a:r>
            <a:r>
              <a:rPr lang="ko-KR" altLang="en-US" sz="2000" dirty="0" smtClean="0"/>
              <a:t> 아카데미</a:t>
            </a:r>
            <a:endParaRPr lang="en-US" altLang="ko-KR" sz="2000" dirty="0" smtClean="0"/>
          </a:p>
          <a:p>
            <a:pPr lvl="2">
              <a:buFont typeface="Arial" pitchFamily="34" charset="0"/>
              <a:buChar char="•"/>
            </a:pPr>
            <a:r>
              <a:rPr lang="ko-KR" altLang="en-US" sz="2000" dirty="0" smtClean="0"/>
              <a:t> 한옥아카데미</a:t>
            </a:r>
            <a:endParaRPr lang="en-US" altLang="ko-KR" sz="2000" dirty="0" smtClean="0"/>
          </a:p>
          <a:p>
            <a:pPr lvl="2">
              <a:buFont typeface="Arial" pitchFamily="34" charset="0"/>
              <a:buChar char="•"/>
            </a:pPr>
            <a:r>
              <a:rPr lang="ko-KR" altLang="en-US" sz="2000" dirty="0" smtClean="0"/>
              <a:t> 도시농부학교</a:t>
            </a:r>
            <a:endParaRPr lang="en-US" altLang="ko-KR" sz="2000" dirty="0" smtClean="0"/>
          </a:p>
          <a:p>
            <a:pPr lvl="2">
              <a:buFont typeface="Arial" pitchFamily="34" charset="0"/>
              <a:buChar char="•"/>
            </a:pPr>
            <a:r>
              <a:rPr lang="ko-KR" altLang="en-US" sz="2000" dirty="0" smtClean="0"/>
              <a:t> 인권학교</a:t>
            </a:r>
            <a:endParaRPr lang="en-US" altLang="ko-KR" sz="2000" dirty="0" smtClean="0"/>
          </a:p>
          <a:p>
            <a:pPr algn="ctr">
              <a:buFont typeface="Arial" pitchFamily="34" charset="0"/>
              <a:buChar char="•"/>
            </a:pPr>
            <a:r>
              <a:rPr lang="en-US" altLang="ko-KR" sz="2000" dirty="0" smtClean="0"/>
              <a:t> </a:t>
            </a:r>
          </a:p>
          <a:p>
            <a:pPr algn="ctr">
              <a:buFont typeface="Arial" pitchFamily="34" charset="0"/>
              <a:buChar char="•"/>
            </a:pPr>
            <a:r>
              <a:rPr lang="en-US" altLang="ko-KR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n-US" altLang="ko-KR" sz="2000" dirty="0" smtClean="0"/>
          </a:p>
          <a:p>
            <a:pPr>
              <a:buFont typeface="Arial" pitchFamily="34" charset="0"/>
              <a:buChar char="•"/>
            </a:pPr>
            <a:endParaRPr lang="en-US" altLang="ko-KR" sz="2000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04664"/>
            <a:ext cx="9144000" cy="1008112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rgbClr val="002060"/>
                </a:solidFill>
              </a:rPr>
              <a:t>부서간 연계 </a:t>
            </a:r>
            <a:r>
              <a:rPr lang="en-US" altLang="ko-KR" sz="4000" b="1" dirty="0" smtClean="0">
                <a:solidFill>
                  <a:srgbClr val="002060"/>
                </a:solidFill>
              </a:rPr>
              <a:t>- </a:t>
            </a:r>
            <a:r>
              <a:rPr lang="ko-KR" altLang="en-US" sz="4000" b="1" dirty="0" smtClean="0">
                <a:solidFill>
                  <a:srgbClr val="002060"/>
                </a:solidFill>
              </a:rPr>
              <a:t>사업</a:t>
            </a:r>
            <a:endParaRPr lang="ko-KR" alt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032" y="1844824"/>
            <a:ext cx="8101408" cy="576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/>
              <a:t>마을담당관에서 진행하는 공모사업 외</a:t>
            </a:r>
            <a:r>
              <a:rPr lang="en-US" altLang="ko-KR" sz="2500" dirty="0" smtClean="0"/>
              <a:t>, </a:t>
            </a:r>
          </a:p>
          <a:p>
            <a:r>
              <a:rPr lang="ko-KR" altLang="en-US" sz="2500" dirty="0" smtClean="0"/>
              <a:t>단체 또는 지역을 베이스로 한 주민지원 사업과의 연계</a:t>
            </a:r>
            <a:endParaRPr lang="en-US" altLang="ko-KR" sz="2500" dirty="0" smtClean="0"/>
          </a:p>
          <a:p>
            <a:endParaRPr lang="en-US" altLang="ko-KR" dirty="0" smtClean="0"/>
          </a:p>
          <a:p>
            <a:pPr lvl="1">
              <a:buFont typeface="Arial" pitchFamily="34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sz="2000" dirty="0" smtClean="0"/>
              <a:t>주택관리과 </a:t>
            </a:r>
            <a:r>
              <a:rPr lang="en-US" altLang="ko-KR" sz="2000" dirty="0" smtClean="0"/>
              <a:t>– </a:t>
            </a:r>
            <a:r>
              <a:rPr lang="ko-KR" altLang="en-US" sz="2000" dirty="0" smtClean="0"/>
              <a:t>공동주택커뮤니티활성화 공모사업</a:t>
            </a:r>
            <a:endParaRPr lang="en-US" altLang="ko-KR" sz="2000" dirty="0" smtClean="0"/>
          </a:p>
          <a:p>
            <a:pPr lvl="1">
              <a:buFont typeface="Arial" pitchFamily="34" charset="0"/>
              <a:buChar char="•"/>
            </a:pPr>
            <a:r>
              <a:rPr lang="ko-KR" altLang="en-US" sz="2000" dirty="0" smtClean="0"/>
              <a:t> 자치행정과 </a:t>
            </a:r>
            <a:r>
              <a:rPr lang="en-US" altLang="ko-KR" sz="2000" dirty="0" smtClean="0"/>
              <a:t>– 20</a:t>
            </a:r>
            <a:r>
              <a:rPr lang="ko-KR" altLang="en-US" sz="2000" dirty="0" err="1" smtClean="0"/>
              <a:t>개동</a:t>
            </a:r>
            <a:r>
              <a:rPr lang="ko-KR" altLang="en-US" sz="2000" dirty="0" smtClean="0"/>
              <a:t> 자치회관 특색사업</a:t>
            </a:r>
            <a:endParaRPr lang="en-US" altLang="ko-KR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altLang="ko-KR" sz="2000" dirty="0" smtClean="0"/>
              <a:t> </a:t>
            </a:r>
            <a:r>
              <a:rPr lang="ko-KR" altLang="en-US" sz="2000" dirty="0" smtClean="0"/>
              <a:t>자치행정과 </a:t>
            </a:r>
            <a:r>
              <a:rPr lang="en-US" altLang="ko-KR" sz="2000" dirty="0" smtClean="0"/>
              <a:t>– </a:t>
            </a:r>
            <a:r>
              <a:rPr lang="ko-KR" altLang="en-US" sz="2000" dirty="0" smtClean="0"/>
              <a:t>사회단체보조금 사업</a:t>
            </a:r>
            <a:endParaRPr lang="en-US" altLang="ko-KR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altLang="ko-KR" sz="2000" dirty="0" smtClean="0"/>
              <a:t> </a:t>
            </a:r>
            <a:r>
              <a:rPr lang="ko-KR" altLang="en-US" sz="2000" dirty="0" smtClean="0"/>
              <a:t>문화체육과 </a:t>
            </a:r>
            <a:r>
              <a:rPr lang="en-US" altLang="ko-KR" sz="2000" dirty="0" smtClean="0"/>
              <a:t>– </a:t>
            </a:r>
            <a:r>
              <a:rPr lang="ko-KR" altLang="en-US" sz="2000" dirty="0" err="1" smtClean="0"/>
              <a:t>동마을축제</a:t>
            </a:r>
            <a:r>
              <a:rPr lang="ko-KR" altLang="en-US" sz="2000" dirty="0" smtClean="0"/>
              <a:t> 지원사업</a:t>
            </a:r>
            <a:endParaRPr lang="en-US" altLang="ko-KR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altLang="ko-KR" sz="2000" dirty="0" smtClean="0"/>
              <a:t> </a:t>
            </a:r>
            <a:r>
              <a:rPr lang="ko-KR" altLang="en-US" sz="2000" dirty="0" smtClean="0"/>
              <a:t>환경과 </a:t>
            </a:r>
            <a:r>
              <a:rPr lang="en-US" altLang="ko-KR" sz="2000" dirty="0" smtClean="0"/>
              <a:t>– </a:t>
            </a:r>
            <a:r>
              <a:rPr lang="ko-KR" altLang="en-US" sz="2000" dirty="0" smtClean="0"/>
              <a:t>에너지자립마을 지원사업</a:t>
            </a:r>
            <a:endParaRPr lang="en-US" altLang="ko-KR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altLang="ko-KR" sz="2000" dirty="0" smtClean="0"/>
              <a:t> </a:t>
            </a:r>
            <a:r>
              <a:rPr lang="ko-KR" altLang="en-US" sz="2000" dirty="0" err="1" smtClean="0"/>
              <a:t>주거정비과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– </a:t>
            </a:r>
            <a:r>
              <a:rPr lang="ko-KR" altLang="en-US" sz="2000" dirty="0" smtClean="0"/>
              <a:t>주거환경관리사업</a:t>
            </a:r>
            <a:endParaRPr lang="en-US" altLang="ko-KR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altLang="ko-KR" sz="2000" dirty="0" smtClean="0"/>
              <a:t> </a:t>
            </a:r>
            <a:r>
              <a:rPr lang="ko-KR" altLang="en-US" sz="2000" dirty="0" smtClean="0"/>
              <a:t>도시계획과 </a:t>
            </a:r>
            <a:r>
              <a:rPr lang="en-US" altLang="ko-KR" sz="2000" dirty="0" smtClean="0"/>
              <a:t>– </a:t>
            </a:r>
            <a:r>
              <a:rPr lang="ko-KR" altLang="en-US" sz="2000" dirty="0" err="1" smtClean="0"/>
              <a:t>서울형</a:t>
            </a:r>
            <a:r>
              <a:rPr lang="ko-KR" altLang="en-US" sz="2000" dirty="0" smtClean="0"/>
              <a:t> 도시재생 사업</a:t>
            </a:r>
            <a:endParaRPr lang="en-US" altLang="ko-KR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altLang="ko-KR" sz="2000" dirty="0" smtClean="0"/>
              <a:t> </a:t>
            </a:r>
            <a:r>
              <a:rPr lang="ko-KR" altLang="en-US" sz="2000" dirty="0" smtClean="0"/>
              <a:t>도시디자인과 </a:t>
            </a:r>
            <a:r>
              <a:rPr lang="en-US" altLang="ko-KR" sz="2000" dirty="0" smtClean="0"/>
              <a:t>– </a:t>
            </a:r>
            <a:r>
              <a:rPr lang="ko-KR" altLang="en-US" sz="2000" dirty="0" smtClean="0"/>
              <a:t>범죄예방 도시디자인 사업</a:t>
            </a:r>
            <a:endParaRPr lang="en-US" altLang="ko-KR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altLang="ko-KR" sz="2000" dirty="0" smtClean="0"/>
              <a:t> </a:t>
            </a:r>
            <a:r>
              <a:rPr lang="ko-KR" altLang="en-US" sz="2000" dirty="0" smtClean="0"/>
              <a:t>교육청소년과 </a:t>
            </a:r>
            <a:r>
              <a:rPr lang="en-US" altLang="ko-KR" sz="2000" dirty="0" smtClean="0"/>
              <a:t>– </a:t>
            </a:r>
            <a:r>
              <a:rPr lang="ko-KR" altLang="en-US" sz="2000" dirty="0" smtClean="0"/>
              <a:t>청소년 </a:t>
            </a:r>
            <a:r>
              <a:rPr lang="ko-KR" altLang="en-US" sz="2000" dirty="0" err="1" smtClean="0"/>
              <a:t>휴카페</a:t>
            </a:r>
            <a:r>
              <a:rPr lang="ko-KR" altLang="en-US" sz="2000" dirty="0" smtClean="0"/>
              <a:t> 등 공간지원 사업</a:t>
            </a:r>
            <a:endParaRPr lang="en-US" altLang="ko-KR" sz="2000" dirty="0" smtClean="0"/>
          </a:p>
          <a:p>
            <a:pPr algn="ctr">
              <a:buFont typeface="Arial" pitchFamily="34" charset="0"/>
              <a:buChar char="•"/>
            </a:pPr>
            <a:r>
              <a:rPr lang="en-US" altLang="ko-KR" sz="2000" dirty="0" smtClean="0"/>
              <a:t> </a:t>
            </a:r>
          </a:p>
          <a:p>
            <a:pPr algn="ctr">
              <a:buFont typeface="Arial" pitchFamily="34" charset="0"/>
              <a:buChar char="•"/>
            </a:pPr>
            <a:r>
              <a:rPr lang="en-US" altLang="ko-KR" sz="2000" dirty="0" smtClean="0"/>
              <a:t> </a:t>
            </a:r>
          </a:p>
          <a:p>
            <a:pPr algn="ctr">
              <a:buFont typeface="Arial" pitchFamily="34" charset="0"/>
              <a:buChar char="•"/>
            </a:pPr>
            <a:r>
              <a:rPr lang="en-US" altLang="ko-KR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n-US" altLang="ko-KR" sz="2000" dirty="0" smtClean="0"/>
          </a:p>
          <a:p>
            <a:pPr>
              <a:buFont typeface="Arial" pitchFamily="34" charset="0"/>
              <a:buChar char="•"/>
            </a:pPr>
            <a:endParaRPr lang="en-US" altLang="ko-KR" sz="2000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332656"/>
            <a:ext cx="9144000" cy="1008112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rgbClr val="002060"/>
                </a:solidFill>
              </a:rPr>
              <a:t>구청장님께 질문합니다</a:t>
            </a:r>
            <a:r>
              <a:rPr lang="en-US" altLang="ko-KR" sz="4000" b="1" dirty="0" smtClean="0">
                <a:solidFill>
                  <a:srgbClr val="002060"/>
                </a:solidFill>
              </a:rPr>
              <a:t>.</a:t>
            </a:r>
            <a:endParaRPr lang="ko-KR" altLang="en-US" sz="4000" b="1" dirty="0">
              <a:solidFill>
                <a:srgbClr val="00206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67544" y="1772816"/>
            <a:ext cx="83529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500" dirty="0" smtClean="0"/>
              <a:t>첫째</a:t>
            </a:r>
            <a:r>
              <a:rPr lang="en-US" altLang="ko-KR" sz="2500" dirty="0" smtClean="0"/>
              <a:t>, </a:t>
            </a:r>
          </a:p>
          <a:p>
            <a:r>
              <a:rPr lang="ko-KR" altLang="en-US" sz="2500" dirty="0" smtClean="0"/>
              <a:t>마을담당관의 총괄 조정 및 관리 체계</a:t>
            </a:r>
            <a:r>
              <a:rPr lang="en-US" altLang="ko-KR" sz="2500" dirty="0" smtClean="0"/>
              <a:t>, </a:t>
            </a:r>
            <a:r>
              <a:rPr lang="ko-KR" altLang="en-US" sz="2500" dirty="0" smtClean="0"/>
              <a:t>칸막이 행정을 해소하고 협업시스템을 마련하기 위한 계획이 있으십니까</a:t>
            </a:r>
            <a:r>
              <a:rPr lang="en-US" altLang="ko-KR" sz="2500" dirty="0" smtClean="0"/>
              <a:t>?</a:t>
            </a:r>
          </a:p>
          <a:p>
            <a:endParaRPr lang="en-US" altLang="ko-KR" sz="2500" dirty="0" smtClean="0"/>
          </a:p>
          <a:p>
            <a:r>
              <a:rPr lang="ko-KR" altLang="en-US" sz="2500" dirty="0" smtClean="0"/>
              <a:t>둘째</a:t>
            </a:r>
            <a:r>
              <a:rPr lang="en-US" altLang="ko-KR" sz="2500" dirty="0" smtClean="0"/>
              <a:t>,</a:t>
            </a:r>
          </a:p>
          <a:p>
            <a:r>
              <a:rPr lang="ko-KR" altLang="en-US" sz="2500" dirty="0" smtClean="0"/>
              <a:t>여전히 배양기에 머물러 있다고 보는데 어떻게 생각하십니까</a:t>
            </a:r>
            <a:r>
              <a:rPr lang="en-US" altLang="ko-KR" sz="2500" dirty="0" smtClean="0"/>
              <a:t>? </a:t>
            </a:r>
            <a:r>
              <a:rPr lang="ko-KR" altLang="en-US" sz="2500" dirty="0" smtClean="0"/>
              <a:t>이후 단계적 계획을 어떻게 세우고 계십니까</a:t>
            </a:r>
            <a:r>
              <a:rPr lang="en-US" altLang="ko-KR" sz="2500" dirty="0" smtClean="0"/>
              <a:t>?</a:t>
            </a:r>
          </a:p>
          <a:p>
            <a:endParaRPr lang="en-US" altLang="ko-KR" sz="2500" dirty="0" smtClean="0"/>
          </a:p>
          <a:p>
            <a:r>
              <a:rPr lang="ko-KR" altLang="en-US" sz="2500" dirty="0" smtClean="0"/>
              <a:t>셋째</a:t>
            </a:r>
            <a:r>
              <a:rPr lang="en-US" altLang="ko-KR" sz="2500" dirty="0" smtClean="0"/>
              <a:t>,</a:t>
            </a:r>
          </a:p>
          <a:p>
            <a:r>
              <a:rPr lang="ko-KR" altLang="en-US" sz="2500" dirty="0" smtClean="0"/>
              <a:t>마을공모사업이 주민에게 자율성과 편리성을 주면서도 투명한 행정집행을 할 수 있도록 실행매뉴얼을 수정해야 한다고 보는데</a:t>
            </a:r>
            <a:r>
              <a:rPr lang="en-US" altLang="ko-KR" sz="2500" dirty="0" smtClean="0"/>
              <a:t>, </a:t>
            </a:r>
            <a:r>
              <a:rPr lang="ko-KR" altLang="en-US" sz="2500" dirty="0" smtClean="0"/>
              <a:t>어떻게 생각하십니까</a:t>
            </a:r>
            <a:r>
              <a:rPr lang="en-US" altLang="ko-KR" sz="2500" dirty="0" smtClean="0"/>
              <a:t>?</a:t>
            </a:r>
            <a:endParaRPr lang="ko-KR" alt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332656"/>
            <a:ext cx="9144000" cy="1008112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rgbClr val="002060"/>
                </a:solidFill>
              </a:rPr>
              <a:t>구청장님께 질문합니다</a:t>
            </a:r>
            <a:r>
              <a:rPr lang="en-US" altLang="ko-KR" sz="4000" b="1" dirty="0" smtClean="0">
                <a:solidFill>
                  <a:srgbClr val="002060"/>
                </a:solidFill>
              </a:rPr>
              <a:t>.</a:t>
            </a:r>
            <a:endParaRPr lang="ko-KR" altLang="en-US" sz="4000" b="1" dirty="0">
              <a:solidFill>
                <a:srgbClr val="00206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67544" y="1772816"/>
            <a:ext cx="8352928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500" dirty="0" smtClean="0"/>
              <a:t>넷째</a:t>
            </a:r>
            <a:r>
              <a:rPr lang="en-US" altLang="ko-KR" sz="2500" dirty="0" smtClean="0"/>
              <a:t>,</a:t>
            </a:r>
          </a:p>
          <a:p>
            <a:r>
              <a:rPr lang="ko-KR" altLang="en-US" sz="2500" dirty="0" smtClean="0"/>
              <a:t>공모사업의 평가 시스템이 과정 중심으로 </a:t>
            </a:r>
            <a:r>
              <a:rPr lang="ko-KR" altLang="en-US" sz="2500" dirty="0" err="1" smtClean="0"/>
              <a:t>바껴야</a:t>
            </a:r>
            <a:r>
              <a:rPr lang="ko-KR" altLang="en-US" sz="2500" dirty="0" smtClean="0"/>
              <a:t> 한다고 생각합니다</a:t>
            </a:r>
            <a:r>
              <a:rPr lang="en-US" altLang="ko-KR" sz="2500" dirty="0" smtClean="0"/>
              <a:t>. </a:t>
            </a:r>
            <a:r>
              <a:rPr lang="ko-KR" altLang="en-US" sz="2500" dirty="0" smtClean="0"/>
              <a:t>이를 위한 인력체계 및 평가방식의 전환을 고려할 의사가 있으십니까</a:t>
            </a:r>
            <a:r>
              <a:rPr lang="en-US" altLang="ko-KR" sz="2500" dirty="0" smtClean="0"/>
              <a:t>?</a:t>
            </a:r>
          </a:p>
          <a:p>
            <a:endParaRPr lang="en-US" altLang="ko-KR" sz="2500" dirty="0" smtClean="0"/>
          </a:p>
          <a:p>
            <a:r>
              <a:rPr lang="ko-KR" altLang="en-US" sz="2500" dirty="0" smtClean="0"/>
              <a:t>다섯째</a:t>
            </a:r>
            <a:r>
              <a:rPr lang="en-US" altLang="ko-KR" sz="2500" dirty="0" smtClean="0"/>
              <a:t>, </a:t>
            </a:r>
          </a:p>
          <a:p>
            <a:r>
              <a:rPr lang="ko-KR" altLang="en-US" sz="2500" dirty="0" smtClean="0"/>
              <a:t>공모사업 참여 단체의 교육 이수는 필수요건으로 하고</a:t>
            </a:r>
            <a:r>
              <a:rPr lang="en-US" altLang="ko-KR" sz="2500" dirty="0" smtClean="0"/>
              <a:t>,</a:t>
            </a:r>
          </a:p>
          <a:p>
            <a:r>
              <a:rPr lang="ko-KR" altLang="en-US" sz="2500" dirty="0" err="1" smtClean="0"/>
              <a:t>동마을복지센터와</a:t>
            </a:r>
            <a:r>
              <a:rPr lang="ko-KR" altLang="en-US" sz="2500" dirty="0" smtClean="0"/>
              <a:t> 연계한 </a:t>
            </a:r>
            <a:r>
              <a:rPr lang="en-US" altLang="ko-KR" sz="2500" dirty="0" smtClean="0"/>
              <a:t>20</a:t>
            </a:r>
            <a:r>
              <a:rPr lang="ko-KR" altLang="en-US" sz="2500" dirty="0" err="1" smtClean="0"/>
              <a:t>개동의</a:t>
            </a:r>
            <a:r>
              <a:rPr lang="ko-KR" altLang="en-US" sz="2500" dirty="0" smtClean="0"/>
              <a:t> 일상적 마을교육으로의 전환이 필요하다고 생각합니다</a:t>
            </a:r>
            <a:r>
              <a:rPr lang="en-US" altLang="ko-KR" sz="2500" dirty="0" smtClean="0"/>
              <a:t>. </a:t>
            </a:r>
            <a:r>
              <a:rPr lang="ko-KR" altLang="en-US" sz="2500" dirty="0" smtClean="0"/>
              <a:t>주민마을교육의 구체적 계획과</a:t>
            </a:r>
            <a:r>
              <a:rPr lang="en-US" altLang="ko-KR" sz="2500" dirty="0" smtClean="0"/>
              <a:t>, </a:t>
            </a:r>
            <a:r>
              <a:rPr lang="ko-KR" altLang="en-US" sz="2500" dirty="0" smtClean="0"/>
              <a:t>공무원 마을교육을 위한 계획이 있으십니까</a:t>
            </a:r>
            <a:r>
              <a:rPr lang="en-US" altLang="ko-KR" sz="2500" dirty="0" smtClean="0"/>
              <a:t>?</a:t>
            </a:r>
          </a:p>
          <a:p>
            <a:endParaRPr lang="ko-KR" alt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332656"/>
            <a:ext cx="9144000" cy="1008112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rgbClr val="002060"/>
                </a:solidFill>
              </a:rPr>
              <a:t>구청장님께 질문합니다</a:t>
            </a:r>
            <a:r>
              <a:rPr lang="en-US" altLang="ko-KR" sz="4000" b="1" dirty="0" smtClean="0">
                <a:solidFill>
                  <a:srgbClr val="002060"/>
                </a:solidFill>
              </a:rPr>
              <a:t>.</a:t>
            </a:r>
            <a:endParaRPr lang="ko-KR" altLang="en-US" sz="4000" b="1" dirty="0">
              <a:solidFill>
                <a:srgbClr val="00206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67544" y="1772816"/>
            <a:ext cx="8352928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500" dirty="0" smtClean="0"/>
              <a:t>여섯째</a:t>
            </a:r>
            <a:r>
              <a:rPr lang="en-US" altLang="ko-KR" sz="2500" dirty="0" smtClean="0"/>
              <a:t>,</a:t>
            </a:r>
          </a:p>
          <a:p>
            <a:r>
              <a:rPr lang="ko-KR" altLang="en-US" sz="2500" dirty="0" smtClean="0"/>
              <a:t>그 지역에서 살아서 언제라도 함께 할 수 있는 진짜 마을활동가를 양성해야 합니다</a:t>
            </a:r>
            <a:r>
              <a:rPr lang="en-US" altLang="ko-KR" sz="2500" dirty="0" smtClean="0"/>
              <a:t>. </a:t>
            </a:r>
            <a:r>
              <a:rPr lang="ko-KR" altLang="en-US" sz="2500" dirty="0" smtClean="0"/>
              <a:t>마을활동가 양성계획은 무엇입니까</a:t>
            </a:r>
            <a:r>
              <a:rPr lang="en-US" altLang="ko-KR" sz="2500" dirty="0" smtClean="0"/>
              <a:t>?</a:t>
            </a:r>
          </a:p>
          <a:p>
            <a:endParaRPr lang="en-US" altLang="ko-KR" sz="2500" dirty="0" smtClean="0"/>
          </a:p>
          <a:p>
            <a:r>
              <a:rPr lang="ko-KR" altLang="en-US" sz="2500" dirty="0" smtClean="0"/>
              <a:t>일곱째</a:t>
            </a:r>
            <a:r>
              <a:rPr lang="en-US" altLang="ko-KR" sz="2500" dirty="0" smtClean="0"/>
              <a:t>,</a:t>
            </a:r>
          </a:p>
          <a:p>
            <a:r>
              <a:rPr lang="ko-KR" altLang="en-US" sz="2500" dirty="0" err="1" smtClean="0"/>
              <a:t>동마을복지센터를</a:t>
            </a:r>
            <a:r>
              <a:rPr lang="ko-KR" altLang="en-US" sz="2500" dirty="0" smtClean="0"/>
              <a:t> 포함해</a:t>
            </a:r>
            <a:r>
              <a:rPr lang="en-US" altLang="ko-KR" sz="2500" dirty="0" smtClean="0"/>
              <a:t>, </a:t>
            </a:r>
            <a:r>
              <a:rPr lang="ko-KR" altLang="en-US" sz="2500" dirty="0" smtClean="0"/>
              <a:t>다양한 주민과 만날 수 있도록</a:t>
            </a:r>
            <a:r>
              <a:rPr lang="en-US" altLang="ko-KR" sz="2500" dirty="0" smtClean="0"/>
              <a:t>, </a:t>
            </a:r>
            <a:r>
              <a:rPr lang="ko-KR" altLang="en-US" sz="2500" dirty="0" smtClean="0"/>
              <a:t>주민이 가능한 시간</a:t>
            </a:r>
            <a:r>
              <a:rPr lang="en-US" altLang="ko-KR" sz="2500" dirty="0" smtClean="0"/>
              <a:t>, </a:t>
            </a:r>
            <a:r>
              <a:rPr lang="ko-KR" altLang="en-US" sz="2500" dirty="0" smtClean="0"/>
              <a:t>장소로 공무원 조직도 대응해야 한다고 생각합니다</a:t>
            </a:r>
            <a:r>
              <a:rPr lang="en-US" altLang="ko-KR" sz="2500" dirty="0" smtClean="0"/>
              <a:t>. </a:t>
            </a:r>
            <a:r>
              <a:rPr lang="ko-KR" altLang="en-US" sz="2500" dirty="0" smtClean="0"/>
              <a:t>이에 대한 계획이 있으십니까</a:t>
            </a:r>
            <a:r>
              <a:rPr lang="en-US" altLang="ko-KR" sz="2500" dirty="0" smtClean="0"/>
              <a:t>?</a:t>
            </a:r>
          </a:p>
          <a:p>
            <a:endParaRPr lang="en-US" altLang="ko-KR" sz="2500" dirty="0" smtClean="0"/>
          </a:p>
          <a:p>
            <a:endParaRPr lang="ko-KR" alt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332656"/>
            <a:ext cx="9144000" cy="1008112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rgbClr val="002060"/>
                </a:solidFill>
              </a:rPr>
              <a:t>구정질문을 마칩니다</a:t>
            </a:r>
            <a:r>
              <a:rPr lang="en-US" altLang="ko-KR" sz="4000" b="1" dirty="0" smtClean="0">
                <a:solidFill>
                  <a:srgbClr val="002060"/>
                </a:solidFill>
              </a:rPr>
              <a:t>.</a:t>
            </a:r>
            <a:endParaRPr lang="ko-KR" altLang="en-US" sz="4000" b="1" dirty="0">
              <a:solidFill>
                <a:srgbClr val="00206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67544" y="1772816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500" dirty="0" smtClean="0"/>
          </a:p>
          <a:p>
            <a:endParaRPr lang="ko-KR" altLang="en-US" sz="2500" dirty="0"/>
          </a:p>
        </p:txBody>
      </p:sp>
      <p:sp>
        <p:nvSpPr>
          <p:cNvPr id="5" name="직사각형 4"/>
          <p:cNvSpPr/>
          <p:nvPr/>
        </p:nvSpPr>
        <p:spPr>
          <a:xfrm>
            <a:off x="539552" y="1700808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2500" dirty="0" smtClean="0"/>
              <a:t>긴 호흡으로</a:t>
            </a:r>
            <a:r>
              <a:rPr lang="en-US" altLang="ko-KR" sz="2500" dirty="0" smtClean="0"/>
              <a:t>, </a:t>
            </a:r>
            <a:r>
              <a:rPr lang="ko-KR" altLang="en-US" sz="2500" dirty="0" smtClean="0"/>
              <a:t>새로운 시도를 주도하며</a:t>
            </a:r>
            <a:r>
              <a:rPr lang="en-US" altLang="ko-KR" sz="2500" dirty="0" smtClean="0"/>
              <a:t>, </a:t>
            </a:r>
            <a:r>
              <a:rPr lang="ko-KR" altLang="en-US" sz="2500" dirty="0" smtClean="0"/>
              <a:t>성북구 </a:t>
            </a:r>
            <a:r>
              <a:rPr lang="ko-KR" altLang="en-US" sz="2500" dirty="0" err="1" smtClean="0"/>
              <a:t>마을만들기</a:t>
            </a:r>
            <a:r>
              <a:rPr lang="ko-KR" altLang="en-US" sz="2500" dirty="0" smtClean="0"/>
              <a:t> 사업이 </a:t>
            </a:r>
            <a:r>
              <a:rPr lang="en-US" altLang="ko-KR" sz="2500" dirty="0" smtClean="0"/>
              <a:t>3</a:t>
            </a:r>
            <a:r>
              <a:rPr lang="ko-KR" altLang="en-US" sz="2500" dirty="0" smtClean="0"/>
              <a:t>년간 달려왔습니다</a:t>
            </a:r>
            <a:r>
              <a:rPr lang="en-US" altLang="ko-KR" sz="2500" dirty="0" smtClean="0"/>
              <a:t>. </a:t>
            </a:r>
            <a:r>
              <a:rPr lang="ko-KR" altLang="en-US" sz="2500" dirty="0" smtClean="0"/>
              <a:t>그러나 여전히 </a:t>
            </a:r>
            <a:r>
              <a:rPr lang="ko-KR" altLang="en-US" sz="2500" dirty="0" err="1" smtClean="0"/>
              <a:t>마을만들기의</a:t>
            </a:r>
            <a:r>
              <a:rPr lang="ko-KR" altLang="en-US" sz="2500" dirty="0" smtClean="0"/>
              <a:t> 실천 성과는 지역에 축적되지 않고 시행착오는 계속 반복되는 상황입니다</a:t>
            </a:r>
            <a:r>
              <a:rPr lang="en-US" altLang="ko-KR" sz="2500" dirty="0" smtClean="0"/>
              <a:t>. </a:t>
            </a:r>
            <a:r>
              <a:rPr lang="ko-KR" altLang="en-US" sz="2500" dirty="0" smtClean="0"/>
              <a:t>주민의 의식이 바뀌는 속도는 더딘 반면</a:t>
            </a:r>
            <a:r>
              <a:rPr lang="en-US" altLang="ko-KR" sz="2500" dirty="0" smtClean="0"/>
              <a:t>, </a:t>
            </a:r>
            <a:r>
              <a:rPr lang="ko-KR" altLang="en-US" sz="2500" dirty="0" smtClean="0"/>
              <a:t>행정이 너무 앞서가는 상황이라고도 할 수 있을 것입니다</a:t>
            </a:r>
            <a:r>
              <a:rPr lang="en-US" altLang="ko-KR" sz="2500" dirty="0" smtClean="0"/>
              <a:t>. </a:t>
            </a:r>
            <a:r>
              <a:rPr lang="ko-KR" altLang="en-US" sz="2500" dirty="0" smtClean="0"/>
              <a:t>더 많은 고민이 필요합니다</a:t>
            </a:r>
            <a:r>
              <a:rPr lang="en-US" altLang="ko-KR" sz="2500" dirty="0" smtClean="0"/>
              <a:t>. </a:t>
            </a:r>
          </a:p>
          <a:p>
            <a:pPr algn="just"/>
            <a:endParaRPr lang="en-US" altLang="ko-KR" sz="2500" dirty="0" smtClean="0"/>
          </a:p>
          <a:p>
            <a:pPr algn="just"/>
            <a:r>
              <a:rPr lang="ko-KR" altLang="en-US" sz="2500" dirty="0" smtClean="0"/>
              <a:t>행정의 성과를 조급해하기보다</a:t>
            </a:r>
            <a:r>
              <a:rPr lang="en-US" altLang="ko-KR" sz="2500" dirty="0" smtClean="0"/>
              <a:t>, </a:t>
            </a:r>
            <a:r>
              <a:rPr lang="ko-KR" altLang="en-US" sz="2500" dirty="0" smtClean="0"/>
              <a:t>마을공동체가 탄탄해질 때까지 같은 호흡으로 반 발자국만 앞서가는 것이 필요한 시기라는 당부의 말씀을 드리면서</a:t>
            </a:r>
            <a:r>
              <a:rPr lang="en-US" altLang="ko-KR" sz="2500" dirty="0" smtClean="0"/>
              <a:t>, </a:t>
            </a:r>
            <a:r>
              <a:rPr lang="ko-KR" altLang="en-US" sz="2500" dirty="0" smtClean="0"/>
              <a:t>구정질문을 마치겠습니다</a:t>
            </a:r>
            <a:r>
              <a:rPr lang="en-US" altLang="ko-KR" sz="2500" dirty="0" smtClean="0"/>
              <a:t>. </a:t>
            </a:r>
            <a:r>
              <a:rPr lang="ko-KR" altLang="en-US" sz="2500" dirty="0" smtClean="0"/>
              <a:t>감사합니다</a:t>
            </a:r>
            <a:r>
              <a:rPr lang="en-US" altLang="ko-KR" sz="2500" dirty="0" smtClean="0"/>
              <a:t>.</a:t>
            </a:r>
            <a:endParaRPr lang="ko-KR" altLang="en-US" sz="2500" dirty="0" smtClean="0"/>
          </a:p>
          <a:p>
            <a:pPr algn="just"/>
            <a:endParaRPr lang="ko-KR" alt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628800"/>
            <a:ext cx="9144000" cy="1008112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solidFill>
                  <a:srgbClr val="002060"/>
                </a:solidFill>
              </a:rPr>
              <a:t>“</a:t>
            </a:r>
            <a:r>
              <a:rPr lang="ko-KR" altLang="en-US" sz="4000" b="1" dirty="0" smtClean="0">
                <a:solidFill>
                  <a:srgbClr val="002060"/>
                </a:solidFill>
              </a:rPr>
              <a:t>참여에서 자치로</a:t>
            </a:r>
            <a:r>
              <a:rPr lang="en-US" altLang="ko-KR" sz="4000" b="1" dirty="0" smtClean="0">
                <a:solidFill>
                  <a:srgbClr val="002060"/>
                </a:solidFill>
              </a:rPr>
              <a:t>!”</a:t>
            </a:r>
            <a:endParaRPr lang="ko-KR" alt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en-US" altLang="ko-KR" sz="4000" dirty="0" smtClean="0">
                <a:solidFill>
                  <a:srgbClr val="FFC000"/>
                </a:solidFill>
              </a:rPr>
              <a:t>2015, </a:t>
            </a:r>
            <a:r>
              <a:rPr lang="ko-KR" altLang="en-US" sz="4000" dirty="0" smtClean="0">
                <a:solidFill>
                  <a:srgbClr val="FFC000"/>
                </a:solidFill>
              </a:rPr>
              <a:t>성북구 </a:t>
            </a:r>
            <a:r>
              <a:rPr lang="ko-KR" altLang="en-US" sz="4000" dirty="0" err="1" smtClean="0">
                <a:solidFill>
                  <a:srgbClr val="FFC000"/>
                </a:solidFill>
              </a:rPr>
              <a:t>마을만들기</a:t>
            </a:r>
            <a:r>
              <a:rPr lang="ko-KR" altLang="en-US" sz="4000" dirty="0" smtClean="0">
                <a:solidFill>
                  <a:srgbClr val="FFC000"/>
                </a:solidFill>
              </a:rPr>
              <a:t> 사업의 전환</a:t>
            </a:r>
            <a:endParaRPr lang="ko-KR" altLang="en-US" sz="4000" dirty="0">
              <a:solidFill>
                <a:srgbClr val="FFC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2924944"/>
            <a:ext cx="8568952" cy="3933056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sz="3000" dirty="0" smtClean="0"/>
              <a:t>구청조직</a:t>
            </a:r>
            <a:endParaRPr lang="en-US" altLang="ko-KR" sz="3000" dirty="0" smtClean="0"/>
          </a:p>
          <a:p>
            <a:pPr>
              <a:buNone/>
            </a:pPr>
            <a:r>
              <a:rPr lang="en-US" altLang="ko-KR" sz="2500" dirty="0" smtClean="0"/>
              <a:t>   - </a:t>
            </a:r>
            <a:r>
              <a:rPr lang="ko-KR" altLang="en-US" sz="2500" dirty="0" err="1" smtClean="0"/>
              <a:t>사회적경제과</a:t>
            </a:r>
            <a:r>
              <a:rPr lang="ko-KR" altLang="en-US" sz="2500" dirty="0" smtClean="0"/>
              <a:t> </a:t>
            </a:r>
            <a:r>
              <a:rPr lang="ko-KR" altLang="en-US" sz="2500" dirty="0" err="1" smtClean="0"/>
              <a:t>마을사업팀</a:t>
            </a:r>
            <a:r>
              <a:rPr lang="ko-KR" altLang="en-US" sz="2500" dirty="0" smtClean="0"/>
              <a:t> </a:t>
            </a:r>
            <a:r>
              <a:rPr lang="en-US" altLang="ko-KR" sz="2500" dirty="0" smtClean="0"/>
              <a:t>/ </a:t>
            </a:r>
            <a:r>
              <a:rPr lang="ko-KR" altLang="en-US" sz="2500" dirty="0" smtClean="0"/>
              <a:t>기획예산과 </a:t>
            </a:r>
            <a:r>
              <a:rPr lang="ko-KR" altLang="en-US" sz="2500" dirty="0" err="1" smtClean="0"/>
              <a:t>주민참여팀</a:t>
            </a:r>
            <a:endParaRPr lang="en-US" altLang="ko-KR" sz="2500" dirty="0" smtClean="0"/>
          </a:p>
          <a:p>
            <a:pPr>
              <a:buNone/>
            </a:pPr>
            <a:r>
              <a:rPr lang="en-US" altLang="ko-KR" sz="2500" dirty="0" smtClean="0"/>
              <a:t>   -&gt; </a:t>
            </a:r>
            <a:r>
              <a:rPr lang="ko-KR" altLang="en-US" sz="2500" dirty="0" smtClean="0"/>
              <a:t>마을담당관</a:t>
            </a:r>
            <a:r>
              <a:rPr lang="en-US" altLang="ko-KR" sz="2500" dirty="0" smtClean="0"/>
              <a:t>(</a:t>
            </a:r>
            <a:r>
              <a:rPr lang="ko-KR" altLang="en-US" sz="2500" dirty="0" smtClean="0"/>
              <a:t>마을기획팀</a:t>
            </a:r>
            <a:r>
              <a:rPr lang="en-US" altLang="ko-KR" sz="2500" dirty="0" smtClean="0"/>
              <a:t>/</a:t>
            </a:r>
            <a:r>
              <a:rPr lang="ko-KR" altLang="en-US" sz="2500" dirty="0" err="1" smtClean="0"/>
              <a:t>사업팀</a:t>
            </a:r>
            <a:r>
              <a:rPr lang="en-US" altLang="ko-KR" sz="2500" dirty="0" smtClean="0"/>
              <a:t>/</a:t>
            </a:r>
            <a:r>
              <a:rPr lang="ko-KR" altLang="en-US" sz="2500" dirty="0" err="1" smtClean="0"/>
              <a:t>미디어팀</a:t>
            </a:r>
            <a:r>
              <a:rPr lang="en-US" altLang="ko-KR" sz="2500" dirty="0" smtClean="0"/>
              <a:t>/</a:t>
            </a:r>
            <a:r>
              <a:rPr lang="ko-KR" altLang="en-US" sz="2500" dirty="0" err="1" smtClean="0"/>
              <a:t>주민참여팀</a:t>
            </a:r>
            <a:r>
              <a:rPr lang="en-US" altLang="ko-KR" sz="2500" dirty="0" smtClean="0"/>
              <a:t>)</a:t>
            </a:r>
          </a:p>
          <a:p>
            <a:pPr>
              <a:buNone/>
            </a:pPr>
            <a:endParaRPr lang="en-US" altLang="ko-KR" sz="2500" dirty="0" smtClean="0"/>
          </a:p>
          <a:p>
            <a:r>
              <a:rPr lang="ko-KR" altLang="en-US" sz="3000" dirty="0" smtClean="0"/>
              <a:t>중간지원조직</a:t>
            </a:r>
            <a:endParaRPr lang="en-US" altLang="ko-KR" sz="3000" dirty="0" smtClean="0"/>
          </a:p>
          <a:p>
            <a:pPr>
              <a:buNone/>
            </a:pPr>
            <a:r>
              <a:rPr lang="en-US" altLang="ko-KR" sz="2500" dirty="0" smtClean="0"/>
              <a:t>   - </a:t>
            </a:r>
            <a:r>
              <a:rPr lang="ko-KR" altLang="en-US" sz="2500" dirty="0" err="1" smtClean="0"/>
              <a:t>마을만들기지원센터</a:t>
            </a:r>
            <a:r>
              <a:rPr lang="ko-KR" altLang="en-US" sz="2500" dirty="0" smtClean="0"/>
              <a:t> </a:t>
            </a:r>
            <a:r>
              <a:rPr lang="en-US" altLang="ko-KR" sz="2500" dirty="0" smtClean="0"/>
              <a:t>/ </a:t>
            </a:r>
            <a:r>
              <a:rPr lang="ko-KR" altLang="en-US" sz="2500" dirty="0" err="1" smtClean="0"/>
              <a:t>사회적경제지원단</a:t>
            </a:r>
            <a:endParaRPr lang="en-US" altLang="ko-KR" sz="2500" dirty="0" smtClean="0"/>
          </a:p>
          <a:p>
            <a:pPr>
              <a:buNone/>
            </a:pPr>
            <a:r>
              <a:rPr lang="en-US" altLang="ko-KR" sz="2500" dirty="0" smtClean="0"/>
              <a:t>   -&gt; </a:t>
            </a:r>
            <a:r>
              <a:rPr lang="ko-KR" altLang="en-US" sz="2500" dirty="0" err="1" smtClean="0"/>
              <a:t>마을사회적경제센터</a:t>
            </a:r>
            <a:endParaRPr lang="en-US" altLang="ko-KR" sz="2500" dirty="0" smtClean="0"/>
          </a:p>
          <a:p>
            <a:pPr>
              <a:buNone/>
            </a:pPr>
            <a:endParaRPr lang="en-US" altLang="ko-KR" sz="2500" dirty="0" smtClean="0"/>
          </a:p>
          <a:p>
            <a:r>
              <a:rPr lang="ko-KR" altLang="en-US" sz="3000" dirty="0" smtClean="0"/>
              <a:t>주민접촉</a:t>
            </a:r>
            <a:endParaRPr lang="en-US" altLang="ko-KR" sz="3000" dirty="0" smtClean="0"/>
          </a:p>
          <a:p>
            <a:pPr>
              <a:buNone/>
            </a:pPr>
            <a:r>
              <a:rPr lang="en-US" altLang="ko-KR" sz="2500" dirty="0" smtClean="0"/>
              <a:t>   - </a:t>
            </a:r>
            <a:r>
              <a:rPr lang="ko-KR" altLang="en-US" sz="2500" dirty="0" smtClean="0"/>
              <a:t>마을관련 부서</a:t>
            </a:r>
            <a:r>
              <a:rPr lang="en-US" altLang="ko-KR" sz="2500" dirty="0" smtClean="0"/>
              <a:t>, </a:t>
            </a:r>
            <a:r>
              <a:rPr lang="ko-KR" altLang="en-US" sz="2500" dirty="0" smtClean="0"/>
              <a:t>센터를 통해 주민과 만나는 방식에서</a:t>
            </a:r>
            <a:endParaRPr lang="en-US" altLang="ko-KR" sz="2500" dirty="0" smtClean="0"/>
          </a:p>
          <a:p>
            <a:pPr>
              <a:buNone/>
            </a:pPr>
            <a:r>
              <a:rPr lang="en-US" altLang="ko-KR" sz="2500" dirty="0" smtClean="0"/>
              <a:t>   -&gt; </a:t>
            </a:r>
            <a:r>
              <a:rPr lang="ko-KR" altLang="en-US" sz="2500" dirty="0" err="1" smtClean="0"/>
              <a:t>동마을복지센터로</a:t>
            </a:r>
            <a:r>
              <a:rPr lang="ko-KR" altLang="en-US" sz="2500" dirty="0" smtClean="0"/>
              <a:t> 전환됨에 따라 </a:t>
            </a:r>
            <a:r>
              <a:rPr lang="ko-KR" altLang="en-US" sz="2500" dirty="0" err="1" smtClean="0"/>
              <a:t>동단위</a:t>
            </a:r>
            <a:r>
              <a:rPr lang="ko-KR" altLang="en-US" sz="2500" dirty="0" smtClean="0"/>
              <a:t> 밀착 접촉</a:t>
            </a:r>
            <a:endParaRPr lang="en-US" altLang="ko-KR" sz="2500" dirty="0" smtClean="0"/>
          </a:p>
          <a:p>
            <a:pPr>
              <a:buNone/>
            </a:pPr>
            <a:endParaRPr lang="en-US" altLang="ko-KR" sz="2500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332656"/>
            <a:ext cx="9144000" cy="1008112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rgbClr val="002060"/>
                </a:solidFill>
              </a:rPr>
              <a:t>성북구 마을사업 </a:t>
            </a:r>
            <a:r>
              <a:rPr lang="en-US" altLang="ko-KR" sz="4000" b="1" dirty="0" smtClean="0">
                <a:solidFill>
                  <a:srgbClr val="002060"/>
                </a:solidFill>
              </a:rPr>
              <a:t>“</a:t>
            </a:r>
            <a:r>
              <a:rPr lang="ko-KR" altLang="en-US" sz="4000" b="1" dirty="0" smtClean="0">
                <a:solidFill>
                  <a:srgbClr val="002060"/>
                </a:solidFill>
              </a:rPr>
              <a:t>빛</a:t>
            </a:r>
            <a:r>
              <a:rPr lang="en-US" altLang="ko-KR" sz="4000" b="1" dirty="0" smtClean="0">
                <a:solidFill>
                  <a:srgbClr val="002060"/>
                </a:solidFill>
              </a:rPr>
              <a:t>”</a:t>
            </a:r>
            <a:r>
              <a:rPr lang="ko-KR" altLang="en-US" sz="4000" b="1" dirty="0" smtClean="0">
                <a:solidFill>
                  <a:schemeClr val="tx1">
                    <a:lumMod val="85000"/>
                  </a:schemeClr>
                </a:solidFill>
              </a:rPr>
              <a:t>과 그림자</a:t>
            </a:r>
            <a:endParaRPr lang="ko-KR" altLang="en-US" sz="4000" b="1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109" t="20297" r="38850" b="31469"/>
          <a:stretch>
            <a:fillRect/>
          </a:stretch>
        </p:blipFill>
        <p:spPr bwMode="auto">
          <a:xfrm>
            <a:off x="179512" y="1484784"/>
            <a:ext cx="4371914" cy="25202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13473" t="21454" r="38931" b="34250"/>
          <a:stretch>
            <a:fillRect/>
          </a:stretch>
        </p:blipFill>
        <p:spPr bwMode="auto">
          <a:xfrm>
            <a:off x="4788024" y="1700808"/>
            <a:ext cx="4176464" cy="218535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4861" t="13579" r="35057" b="35234"/>
          <a:stretch>
            <a:fillRect/>
          </a:stretch>
        </p:blipFill>
        <p:spPr bwMode="auto">
          <a:xfrm>
            <a:off x="1115616" y="2780928"/>
            <a:ext cx="4608512" cy="2648191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14861" t="12594" r="35057" b="26375"/>
          <a:stretch>
            <a:fillRect/>
          </a:stretch>
        </p:blipFill>
        <p:spPr bwMode="auto">
          <a:xfrm>
            <a:off x="4499992" y="3356992"/>
            <a:ext cx="3816424" cy="261477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l="13473" t="18500" r="39485" b="40157"/>
          <a:stretch>
            <a:fillRect/>
          </a:stretch>
        </p:blipFill>
        <p:spPr bwMode="auto">
          <a:xfrm>
            <a:off x="179512" y="4293096"/>
            <a:ext cx="4752528" cy="234830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 l="14861" t="11610" r="35611" b="54922"/>
          <a:stretch>
            <a:fillRect/>
          </a:stretch>
        </p:blipFill>
        <p:spPr bwMode="auto">
          <a:xfrm>
            <a:off x="3923928" y="4772628"/>
            <a:ext cx="5040560" cy="191500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332656"/>
            <a:ext cx="9144000" cy="1008112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rgbClr val="002060"/>
                </a:solidFill>
              </a:rPr>
              <a:t>성북구 마을사업 </a:t>
            </a:r>
            <a:r>
              <a:rPr lang="en-US" altLang="ko-KR" sz="4000" b="1" dirty="0" smtClean="0">
                <a:solidFill>
                  <a:schemeClr val="tx1">
                    <a:lumMod val="85000"/>
                  </a:schemeClr>
                </a:solidFill>
              </a:rPr>
              <a:t>“</a:t>
            </a:r>
            <a:r>
              <a:rPr lang="ko-KR" altLang="en-US" sz="4000" b="1" dirty="0" smtClean="0">
                <a:solidFill>
                  <a:schemeClr val="tx1">
                    <a:lumMod val="85000"/>
                  </a:schemeClr>
                </a:solidFill>
              </a:rPr>
              <a:t>빛</a:t>
            </a:r>
            <a:r>
              <a:rPr lang="en-US" altLang="ko-KR" sz="4000" b="1" dirty="0" smtClean="0">
                <a:solidFill>
                  <a:schemeClr val="tx1">
                    <a:lumMod val="85000"/>
                  </a:schemeClr>
                </a:solidFill>
              </a:rPr>
              <a:t>”</a:t>
            </a:r>
            <a:r>
              <a:rPr lang="ko-KR" altLang="en-US" sz="4000" b="1" dirty="0" smtClean="0">
                <a:solidFill>
                  <a:schemeClr val="tx1">
                    <a:lumMod val="85000"/>
                  </a:schemeClr>
                </a:solidFill>
              </a:rPr>
              <a:t>과 </a:t>
            </a:r>
            <a:r>
              <a:rPr lang="ko-KR" altLang="en-US" sz="4000" b="1" dirty="0" smtClean="0">
                <a:solidFill>
                  <a:srgbClr val="002060"/>
                </a:solidFill>
              </a:rPr>
              <a:t>그림자</a:t>
            </a:r>
            <a:endParaRPr lang="ko-KR" altLang="en-US" sz="4000" b="1" dirty="0">
              <a:solidFill>
                <a:srgbClr val="002060"/>
              </a:solidFill>
            </a:endParaRPr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395536" y="1916832"/>
            <a:ext cx="4320480" cy="1368152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주민이 이것만 하는 것도 아니고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공모사업 돈 받고 싶으면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일주일에 </a:t>
            </a:r>
            <a:r>
              <a:rPr lang="en-US" altLang="ko-KR" dirty="0" smtClean="0">
                <a:solidFill>
                  <a:schemeClr val="bg1"/>
                </a:solidFill>
              </a:rPr>
              <a:t>3</a:t>
            </a:r>
            <a:r>
              <a:rPr lang="ko-KR" altLang="en-US" dirty="0" smtClean="0">
                <a:solidFill>
                  <a:schemeClr val="bg1"/>
                </a:solidFill>
              </a:rPr>
              <a:t>일을 구청으로 와서 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교육받고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</a:rPr>
              <a:t>협약하고 해야 한다는데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</a:rPr>
              <a:t>참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  <a:r>
              <a:rPr lang="ko-KR" altLang="en-US" dirty="0" smtClean="0">
                <a:solidFill>
                  <a:schemeClr val="bg1"/>
                </a:solidFill>
              </a:rPr>
              <a:t>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395536" y="5373216"/>
            <a:ext cx="4968552" cy="1080120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서류 작성하면서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</a:rPr>
              <a:t>금액 옆에 </a:t>
            </a:r>
            <a:r>
              <a:rPr lang="en-US" altLang="ko-KR" dirty="0" smtClean="0">
                <a:solidFill>
                  <a:schemeClr val="bg1"/>
                </a:solidFill>
              </a:rPr>
              <a:t>‘</a:t>
            </a:r>
            <a:r>
              <a:rPr lang="ko-KR" altLang="en-US" dirty="0" smtClean="0">
                <a:solidFill>
                  <a:schemeClr val="bg1"/>
                </a:solidFill>
              </a:rPr>
              <a:t>원</a:t>
            </a:r>
            <a:r>
              <a:rPr lang="en-US" altLang="ko-KR" dirty="0" smtClean="0">
                <a:solidFill>
                  <a:schemeClr val="bg1"/>
                </a:solidFill>
              </a:rPr>
              <a:t>’</a:t>
            </a:r>
            <a:r>
              <a:rPr lang="ko-KR" altLang="en-US" dirty="0" smtClean="0">
                <a:solidFill>
                  <a:schemeClr val="bg1"/>
                </a:solidFill>
              </a:rPr>
              <a:t>을 안 썼다고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</a:rPr>
              <a:t>다시 제출하라는 건 대체 주민을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dirty="0" err="1" smtClean="0">
                <a:solidFill>
                  <a:schemeClr val="bg1"/>
                </a:solidFill>
              </a:rPr>
              <a:t>뭘로</a:t>
            </a:r>
            <a:r>
              <a:rPr lang="ko-KR" altLang="en-US" dirty="0" smtClean="0">
                <a:solidFill>
                  <a:schemeClr val="bg1"/>
                </a:solidFill>
              </a:rPr>
              <a:t> 보는 겁니까</a:t>
            </a:r>
            <a:r>
              <a:rPr lang="en-US" altLang="ko-KR" dirty="0" smtClean="0">
                <a:solidFill>
                  <a:schemeClr val="bg1"/>
                </a:solidFill>
              </a:rPr>
              <a:t>?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" name="모서리가 둥근 사각형 설명선 7"/>
          <p:cNvSpPr/>
          <p:nvPr/>
        </p:nvSpPr>
        <p:spPr>
          <a:xfrm>
            <a:off x="395536" y="3573016"/>
            <a:ext cx="4680520" cy="1512168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지역에서 마을사업 하는 사람들이 모이는 모임이 있다던데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</a:rPr>
              <a:t>저희 단체는 그 모임에 같이 하자는 말을 전혀 못 들어봤어요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친한 자기들끼리만 모이는 거 아니에요</a:t>
            </a:r>
            <a:r>
              <a:rPr lang="en-US" altLang="ko-KR" dirty="0" smtClean="0">
                <a:solidFill>
                  <a:schemeClr val="bg1"/>
                </a:solidFill>
              </a:rPr>
              <a:t>?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모서리가 둥근 사각형 설명선 8"/>
          <p:cNvSpPr/>
          <p:nvPr/>
        </p:nvSpPr>
        <p:spPr>
          <a:xfrm>
            <a:off x="4932040" y="1916832"/>
            <a:ext cx="3888432" cy="1368152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다양한 주민이 참여해야 한다면서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</a:rPr>
              <a:t>면접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</a:rPr>
              <a:t>교육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</a:rPr>
              <a:t>모임 등이 모두 낮에 이루어지니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</a:rPr>
              <a:t>직장 다니는 사람은 마을사업에서 제외되어 버리는 거죠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" name="모서리가 둥근 사각형 설명선 9"/>
          <p:cNvSpPr/>
          <p:nvPr/>
        </p:nvSpPr>
        <p:spPr>
          <a:xfrm>
            <a:off x="5292080" y="3573016"/>
            <a:ext cx="3528392" cy="1440160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공무원들이 더 모르는 것 같아요</a:t>
            </a:r>
            <a:r>
              <a:rPr lang="en-US" altLang="ko-KR" dirty="0" smtClean="0">
                <a:solidFill>
                  <a:schemeClr val="bg1"/>
                </a:solidFill>
              </a:rPr>
              <a:t>.  </a:t>
            </a:r>
            <a:r>
              <a:rPr lang="ko-KR" altLang="en-US" dirty="0" smtClean="0">
                <a:solidFill>
                  <a:schemeClr val="bg1"/>
                </a:solidFill>
              </a:rPr>
              <a:t>마을사업 하면서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</a:rPr>
              <a:t>구청 여러 부서의 협조를 구할 일들이 종종 생기는데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</a:rPr>
              <a:t>형식적이에요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2" name="모서리가 둥근 사각형 설명선 11"/>
          <p:cNvSpPr/>
          <p:nvPr/>
        </p:nvSpPr>
        <p:spPr>
          <a:xfrm>
            <a:off x="5580112" y="5301208"/>
            <a:ext cx="3240360" cy="1224136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우리 동네는 </a:t>
            </a:r>
            <a:r>
              <a:rPr lang="ko-KR" altLang="en-US" dirty="0" err="1" smtClean="0">
                <a:solidFill>
                  <a:schemeClr val="bg1"/>
                </a:solidFill>
              </a:rPr>
              <a:t>마을마을만들기</a:t>
            </a:r>
            <a:r>
              <a:rPr lang="ko-KR" altLang="en-US" dirty="0" smtClean="0">
                <a:solidFill>
                  <a:schemeClr val="bg1"/>
                </a:solidFill>
              </a:rPr>
              <a:t> 사업이 거의 없어요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  <a:r>
              <a:rPr lang="ko-KR" altLang="en-US" dirty="0" smtClean="0">
                <a:solidFill>
                  <a:schemeClr val="bg1"/>
                </a:solidFill>
              </a:rPr>
              <a:t>맨날 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하는 데만 하는 것 같고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 rot="20520045">
            <a:off x="1084382" y="2272219"/>
            <a:ext cx="2880320" cy="7200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/>
              <a:t>권위적인 행정</a:t>
            </a:r>
            <a:r>
              <a:rPr lang="en-US" altLang="ko-KR" sz="2500" b="1" dirty="0" smtClean="0"/>
              <a:t>!</a:t>
            </a:r>
            <a:endParaRPr lang="ko-KR" altLang="en-US" sz="2500" b="1" dirty="0"/>
          </a:p>
        </p:txBody>
      </p:sp>
      <p:sp>
        <p:nvSpPr>
          <p:cNvPr id="14" name="직사각형 13"/>
          <p:cNvSpPr/>
          <p:nvPr/>
        </p:nvSpPr>
        <p:spPr>
          <a:xfrm rot="20520045">
            <a:off x="5764901" y="5512580"/>
            <a:ext cx="2880320" cy="7200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/>
              <a:t>집중과 소외</a:t>
            </a:r>
            <a:r>
              <a:rPr lang="en-US" altLang="ko-KR" sz="2500" b="1" dirty="0" smtClean="0"/>
              <a:t>!</a:t>
            </a:r>
            <a:endParaRPr lang="ko-KR" altLang="en-US" sz="2500" b="1" dirty="0"/>
          </a:p>
        </p:txBody>
      </p:sp>
      <p:sp>
        <p:nvSpPr>
          <p:cNvPr id="15" name="직사각형 14"/>
          <p:cNvSpPr/>
          <p:nvPr/>
        </p:nvSpPr>
        <p:spPr>
          <a:xfrm rot="20520045">
            <a:off x="1516430" y="5512580"/>
            <a:ext cx="2880320" cy="7200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/>
              <a:t>과도한 행정절차</a:t>
            </a:r>
            <a:r>
              <a:rPr lang="en-US" altLang="ko-KR" sz="2500" b="1" dirty="0" smtClean="0"/>
              <a:t>!</a:t>
            </a:r>
            <a:endParaRPr lang="ko-KR" altLang="en-US" sz="2500" b="1" dirty="0"/>
          </a:p>
        </p:txBody>
      </p:sp>
      <p:sp>
        <p:nvSpPr>
          <p:cNvPr id="16" name="직사각형 15"/>
          <p:cNvSpPr/>
          <p:nvPr/>
        </p:nvSpPr>
        <p:spPr>
          <a:xfrm rot="20520045">
            <a:off x="1372414" y="4000412"/>
            <a:ext cx="2880320" cy="7200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/>
              <a:t>여전히 자기들끼리</a:t>
            </a:r>
            <a:r>
              <a:rPr lang="en-US" altLang="ko-KR" sz="2500" b="1" dirty="0" smtClean="0"/>
              <a:t>!</a:t>
            </a:r>
            <a:endParaRPr lang="ko-KR" altLang="en-US" sz="2500" b="1" dirty="0"/>
          </a:p>
        </p:txBody>
      </p:sp>
      <p:sp>
        <p:nvSpPr>
          <p:cNvPr id="17" name="직사각형 16"/>
          <p:cNvSpPr/>
          <p:nvPr/>
        </p:nvSpPr>
        <p:spPr>
          <a:xfrm rot="20520045">
            <a:off x="5620884" y="3928404"/>
            <a:ext cx="2880320" cy="7200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/>
              <a:t>공무원 공감대 </a:t>
            </a:r>
            <a:r>
              <a:rPr lang="en-US" altLang="ko-KR" sz="2500" b="1" dirty="0" smtClean="0"/>
              <a:t>X !</a:t>
            </a:r>
            <a:endParaRPr lang="ko-KR" altLang="en-US" sz="2500" b="1" dirty="0"/>
          </a:p>
        </p:txBody>
      </p:sp>
      <p:sp>
        <p:nvSpPr>
          <p:cNvPr id="18" name="직사각형 17"/>
          <p:cNvSpPr/>
          <p:nvPr/>
        </p:nvSpPr>
        <p:spPr>
          <a:xfrm rot="20520045">
            <a:off x="5404862" y="2272220"/>
            <a:ext cx="2880320" cy="7200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/>
              <a:t>행정편의주의</a:t>
            </a:r>
            <a:r>
              <a:rPr lang="en-US" altLang="ko-KR" sz="2500" b="1" dirty="0" smtClean="0"/>
              <a:t>!</a:t>
            </a:r>
            <a:endParaRPr lang="ko-KR" altLang="en-US" sz="25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332656"/>
            <a:ext cx="9144000" cy="1008112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err="1" smtClean="0">
                <a:solidFill>
                  <a:srgbClr val="002060"/>
                </a:solidFill>
              </a:rPr>
              <a:t>연차별</a:t>
            </a:r>
            <a:r>
              <a:rPr lang="ko-KR" altLang="en-US" sz="4000" b="1" dirty="0" smtClean="0">
                <a:solidFill>
                  <a:srgbClr val="002060"/>
                </a:solidFill>
              </a:rPr>
              <a:t> 변화에 대한 평가 필요</a:t>
            </a:r>
            <a:endParaRPr lang="ko-KR" altLang="en-US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251520" y="1844824"/>
          <a:ext cx="8640967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2736304"/>
                <a:gridCol w="2592289"/>
                <a:gridCol w="2664302"/>
              </a:tblGrid>
              <a:tr h="60085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구분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2012</a:t>
                      </a:r>
                      <a:r>
                        <a:rPr lang="ko-KR" altLang="en-US" dirty="0" smtClean="0"/>
                        <a:t>년</a:t>
                      </a:r>
                      <a:r>
                        <a:rPr lang="en-US" altLang="ko-KR" dirty="0" smtClean="0"/>
                        <a:t>(1</a:t>
                      </a:r>
                      <a:r>
                        <a:rPr lang="ko-KR" altLang="en-US" dirty="0" err="1" smtClean="0"/>
                        <a:t>년차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2013</a:t>
                      </a:r>
                      <a:r>
                        <a:rPr lang="ko-KR" altLang="en-US" dirty="0" smtClean="0"/>
                        <a:t>년</a:t>
                      </a:r>
                      <a:r>
                        <a:rPr lang="en-US" altLang="ko-KR" dirty="0" smtClean="0"/>
                        <a:t>(2</a:t>
                      </a:r>
                      <a:r>
                        <a:rPr lang="ko-KR" altLang="en-US" dirty="0" err="1" smtClean="0"/>
                        <a:t>년차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2014</a:t>
                      </a:r>
                      <a:r>
                        <a:rPr lang="ko-KR" altLang="en-US" dirty="0" smtClean="0"/>
                        <a:t>년</a:t>
                      </a:r>
                      <a:r>
                        <a:rPr lang="en-US" altLang="ko-KR" dirty="0" smtClean="0"/>
                        <a:t>(3</a:t>
                      </a:r>
                      <a:r>
                        <a:rPr lang="ko-KR" altLang="en-US" dirty="0" err="1" smtClean="0"/>
                        <a:t>년차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73002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토대구축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씨앗 뿌리기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배양기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다양한 실험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성장기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관계를 맺다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198148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핵심과제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buFontTx/>
                        <a:buChar char="-"/>
                      </a:pPr>
                      <a:r>
                        <a:rPr lang="ko-KR" altLang="en-US" sz="1500" dirty="0" smtClean="0"/>
                        <a:t>지역자원조사</a:t>
                      </a:r>
                      <a:endParaRPr lang="en-US" altLang="ko-KR" sz="1500" dirty="0" smtClean="0"/>
                    </a:p>
                    <a:p>
                      <a:pPr latinLnBrk="1">
                        <a:buFontTx/>
                        <a:buChar char="-"/>
                      </a:pPr>
                      <a:r>
                        <a:rPr lang="ko-KR" altLang="en-US" sz="1500" dirty="0" smtClean="0"/>
                        <a:t>함성 조직 및 지원</a:t>
                      </a:r>
                      <a:endParaRPr lang="en-US" altLang="ko-KR" sz="1500" dirty="0" smtClean="0"/>
                    </a:p>
                    <a:p>
                      <a:pPr latinLnBrk="1">
                        <a:buFontTx/>
                        <a:buChar char="-"/>
                      </a:pPr>
                      <a:r>
                        <a:rPr lang="ko-KR" altLang="en-US" sz="1500" dirty="0" smtClean="0"/>
                        <a:t>중간지원조직으로 자리매김</a:t>
                      </a:r>
                      <a:endParaRPr lang="en-US" altLang="ko-KR" sz="1500" dirty="0" smtClean="0"/>
                    </a:p>
                    <a:p>
                      <a:pPr latinLnBrk="1">
                        <a:buFontTx/>
                        <a:buChar char="-"/>
                      </a:pPr>
                      <a:r>
                        <a:rPr lang="ko-KR" altLang="en-US" sz="1500" dirty="0" smtClean="0"/>
                        <a:t>마을공동체 활동 기반 마련</a:t>
                      </a:r>
                      <a:endParaRPr lang="ko-KR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 smtClean="0"/>
                        <a:t>-</a:t>
                      </a:r>
                      <a:r>
                        <a:rPr lang="ko-KR" altLang="en-US" sz="1500" dirty="0" smtClean="0"/>
                        <a:t>지역특성에 맞는 모델발굴</a:t>
                      </a:r>
                      <a:endParaRPr lang="en-US" altLang="ko-KR" sz="1500" dirty="0" smtClean="0"/>
                    </a:p>
                    <a:p>
                      <a:pPr latinLnBrk="1"/>
                      <a:r>
                        <a:rPr lang="en-US" altLang="ko-KR" sz="1500" dirty="0" smtClean="0"/>
                        <a:t>-</a:t>
                      </a:r>
                      <a:r>
                        <a:rPr lang="ko-KR" altLang="en-US" sz="1500" dirty="0" smtClean="0"/>
                        <a:t>마을활동 참여대상 다각화</a:t>
                      </a:r>
                      <a:r>
                        <a:rPr lang="en-US" altLang="ko-KR" sz="1500" dirty="0" smtClean="0"/>
                        <a:t>(</a:t>
                      </a:r>
                      <a:r>
                        <a:rPr lang="ko-KR" altLang="en-US" sz="1500" dirty="0" smtClean="0"/>
                        <a:t>나이</a:t>
                      </a:r>
                      <a:r>
                        <a:rPr lang="en-US" altLang="ko-KR" sz="1500" dirty="0" smtClean="0"/>
                        <a:t>,</a:t>
                      </a:r>
                      <a:r>
                        <a:rPr lang="ko-KR" altLang="en-US" sz="1500" dirty="0" smtClean="0"/>
                        <a:t>지역 등</a:t>
                      </a:r>
                      <a:r>
                        <a:rPr lang="en-US" altLang="ko-KR" sz="1500" dirty="0" smtClean="0"/>
                        <a:t>)</a:t>
                      </a:r>
                    </a:p>
                    <a:p>
                      <a:pPr latinLnBrk="1"/>
                      <a:r>
                        <a:rPr lang="en-US" altLang="ko-KR" sz="1500" dirty="0" smtClean="0"/>
                        <a:t>-</a:t>
                      </a:r>
                      <a:r>
                        <a:rPr lang="ko-KR" altLang="en-US" sz="1500" dirty="0" smtClean="0"/>
                        <a:t>성북구 마을활동 성과 홍보</a:t>
                      </a:r>
                      <a:endParaRPr lang="ko-KR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 smtClean="0"/>
                        <a:t>-</a:t>
                      </a:r>
                      <a:r>
                        <a:rPr lang="ko-KR" altLang="en-US" sz="1500" dirty="0" smtClean="0"/>
                        <a:t>주민참여재생사업지역 안정적 활동 지원</a:t>
                      </a:r>
                      <a:endParaRPr lang="en-US" altLang="ko-KR" sz="1500" dirty="0" smtClean="0"/>
                    </a:p>
                    <a:p>
                      <a:pPr latinLnBrk="1"/>
                      <a:r>
                        <a:rPr lang="en-US" altLang="ko-KR" sz="1500" dirty="0" smtClean="0"/>
                        <a:t>-</a:t>
                      </a:r>
                      <a:r>
                        <a:rPr lang="ko-KR" altLang="en-US" sz="1500" dirty="0" smtClean="0"/>
                        <a:t>마을과 마을간의 교류 확대</a:t>
                      </a:r>
                      <a:endParaRPr lang="en-US" altLang="ko-KR" sz="1500" dirty="0" smtClean="0"/>
                    </a:p>
                    <a:p>
                      <a:pPr latinLnBrk="1"/>
                      <a:r>
                        <a:rPr lang="en-US" altLang="ko-KR" sz="1500" dirty="0" smtClean="0"/>
                        <a:t>-</a:t>
                      </a:r>
                      <a:r>
                        <a:rPr lang="ko-KR" altLang="en-US" sz="1500" dirty="0" smtClean="0"/>
                        <a:t>준비된 마을공동체 사회적 경제로 활동 확장</a:t>
                      </a:r>
                      <a:endParaRPr lang="ko-KR" altLang="en-US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오른쪽으로 구부러진 화살표 7"/>
          <p:cNvSpPr/>
          <p:nvPr/>
        </p:nvSpPr>
        <p:spPr>
          <a:xfrm>
            <a:off x="467544" y="2852936"/>
            <a:ext cx="936104" cy="3024336"/>
          </a:xfrm>
          <a:prstGeom prst="curved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오른쪽으로 구부러진 화살표 8"/>
          <p:cNvSpPr/>
          <p:nvPr/>
        </p:nvSpPr>
        <p:spPr>
          <a:xfrm>
            <a:off x="3059832" y="2852936"/>
            <a:ext cx="936104" cy="3024336"/>
          </a:xfrm>
          <a:prstGeom prst="curved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오른쪽으로 구부러진 화살표 9"/>
          <p:cNvSpPr/>
          <p:nvPr/>
        </p:nvSpPr>
        <p:spPr>
          <a:xfrm>
            <a:off x="5796136" y="2852936"/>
            <a:ext cx="936104" cy="3024336"/>
          </a:xfrm>
          <a:prstGeom prst="curved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5661248"/>
            <a:ext cx="9144000" cy="11967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</a:rPr>
              <a:t>-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마을활동에 대한 취지와 의미를 공감하는 주민조직이 탄탄해졌는지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,</a:t>
            </a:r>
          </a:p>
          <a:p>
            <a:pPr algn="ctr">
              <a:buFontTx/>
              <a:buChar char="-"/>
            </a:pPr>
            <a:r>
              <a:rPr lang="ko-KR" altLang="en-US" sz="2000" b="1" dirty="0" smtClean="0">
                <a:solidFill>
                  <a:schemeClr val="tx1"/>
                </a:solidFill>
              </a:rPr>
              <a:t> 마을활동에 참여하는 주민이 보다 폭넓어졌는지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,</a:t>
            </a:r>
          </a:p>
          <a:p>
            <a:pPr algn="ctr">
              <a:buFontTx/>
              <a:buChar char="-"/>
            </a:pPr>
            <a:r>
              <a:rPr lang="ko-KR" altLang="en-US" sz="2000" b="1" dirty="0" smtClean="0">
                <a:solidFill>
                  <a:schemeClr val="tx1"/>
                </a:solidFill>
              </a:rPr>
              <a:t> </a:t>
            </a:r>
            <a:r>
              <a:rPr lang="ko-KR" altLang="en-US" sz="2000" b="1" dirty="0" err="1" smtClean="0">
                <a:solidFill>
                  <a:schemeClr val="tx1"/>
                </a:solidFill>
              </a:rPr>
              <a:t>사회적경제로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 활동을 확장하기에 마을공동체는 준비가 되었는지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.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04664"/>
            <a:ext cx="9144000" cy="1008112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rgbClr val="002060"/>
                </a:solidFill>
              </a:rPr>
              <a:t>길음 소리마을 사례</a:t>
            </a:r>
            <a:endParaRPr lang="ko-KR" altLang="en-US" sz="4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772816"/>
            <a:ext cx="749756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000" dirty="0" smtClean="0"/>
              <a:t> 사업내용</a:t>
            </a:r>
            <a:endParaRPr lang="en-US" altLang="ko-KR" sz="2000" dirty="0" smtClean="0"/>
          </a:p>
          <a:p>
            <a:pPr>
              <a:buFontTx/>
              <a:buChar char="-"/>
            </a:pPr>
            <a:r>
              <a:rPr lang="ko-KR" altLang="en-US" sz="2000" dirty="0" smtClean="0"/>
              <a:t>주민공동체 활성화 거점공간 마련을 위한 커뮤니티 센터 건립</a:t>
            </a:r>
            <a:endParaRPr lang="en-US" altLang="ko-KR" sz="2000" dirty="0" smtClean="0"/>
          </a:p>
          <a:p>
            <a:pPr>
              <a:buFontTx/>
              <a:buChar char="-"/>
            </a:pPr>
            <a:r>
              <a:rPr lang="ko-KR" altLang="en-US" sz="2000" dirty="0" smtClean="0"/>
              <a:t>가로환경개선을 위한 </a:t>
            </a:r>
            <a:r>
              <a:rPr lang="ko-KR" altLang="en-US" sz="2000" dirty="0" err="1" smtClean="0"/>
              <a:t>노후관로개량</a:t>
            </a:r>
            <a:r>
              <a:rPr lang="ko-KR" altLang="en-US" sz="2000" dirty="0" smtClean="0"/>
              <a:t> 및 도로포장</a:t>
            </a:r>
            <a:r>
              <a:rPr lang="en-US" altLang="ko-KR" sz="2000" dirty="0" smtClean="0"/>
              <a:t>, CCTV </a:t>
            </a:r>
            <a:r>
              <a:rPr lang="ko-KR" altLang="en-US" sz="2000" dirty="0" smtClean="0"/>
              <a:t>등 설치</a:t>
            </a:r>
            <a:endParaRPr lang="en-US" altLang="ko-KR" sz="2000" dirty="0" smtClean="0"/>
          </a:p>
          <a:p>
            <a:pPr>
              <a:buFontTx/>
              <a:buChar char="-"/>
            </a:pPr>
            <a:endParaRPr lang="en-US" altLang="ko-KR" sz="2000" dirty="0" smtClean="0"/>
          </a:p>
          <a:p>
            <a:pPr>
              <a:buFont typeface="Arial" pitchFamily="34" charset="0"/>
              <a:buChar char="•"/>
            </a:pPr>
            <a:r>
              <a:rPr lang="ko-KR" altLang="en-US" sz="2000" dirty="0" smtClean="0"/>
              <a:t> 추진경위</a:t>
            </a:r>
            <a:endParaRPr lang="en-US" altLang="ko-KR" sz="2000" dirty="0" smtClean="0"/>
          </a:p>
          <a:p>
            <a:pPr>
              <a:buFontTx/>
              <a:buChar char="-"/>
            </a:pPr>
            <a:r>
              <a:rPr lang="en-US" altLang="ko-KR" sz="2000" dirty="0" smtClean="0"/>
              <a:t>2011. 02 </a:t>
            </a:r>
            <a:r>
              <a:rPr lang="ko-KR" altLang="en-US" sz="2000" dirty="0" smtClean="0"/>
              <a:t>길음동 </a:t>
            </a:r>
            <a:r>
              <a:rPr lang="en-US" altLang="ko-KR" sz="2000" dirty="0" smtClean="0"/>
              <a:t>‘</a:t>
            </a:r>
            <a:r>
              <a:rPr lang="ko-KR" altLang="en-US" sz="2000" dirty="0" smtClean="0"/>
              <a:t>서울휴먼타운 시범사업구역</a:t>
            </a:r>
            <a:r>
              <a:rPr lang="en-US" altLang="ko-KR" sz="2000" dirty="0" smtClean="0"/>
              <a:t>’ </a:t>
            </a:r>
            <a:r>
              <a:rPr lang="ko-KR" altLang="en-US" sz="2000" dirty="0" smtClean="0"/>
              <a:t>선정</a:t>
            </a:r>
            <a:endParaRPr lang="en-US" altLang="ko-KR" sz="2000" dirty="0" smtClean="0"/>
          </a:p>
          <a:p>
            <a:pPr>
              <a:buFontTx/>
              <a:buChar char="-"/>
            </a:pPr>
            <a:r>
              <a:rPr lang="en-US" altLang="ko-KR" sz="2000" dirty="0" smtClean="0"/>
              <a:t>2012. 07 </a:t>
            </a:r>
            <a:r>
              <a:rPr lang="ko-KR" altLang="en-US" sz="2000" dirty="0" smtClean="0"/>
              <a:t>길음 재정비촉진계획 결정</a:t>
            </a:r>
            <a:endParaRPr lang="en-US" altLang="ko-KR" sz="2000" dirty="0" smtClean="0"/>
          </a:p>
          <a:p>
            <a:pPr>
              <a:buFontTx/>
              <a:buChar char="-"/>
            </a:pPr>
            <a:r>
              <a:rPr lang="en-US" altLang="ko-KR" sz="2000" dirty="0" smtClean="0"/>
              <a:t>2012. 12 </a:t>
            </a:r>
            <a:r>
              <a:rPr lang="ko-KR" altLang="en-US" sz="2000" dirty="0" smtClean="0"/>
              <a:t>주민 커뮤니티센터 건립 및 가로환경개선 공사 착공</a:t>
            </a:r>
            <a:endParaRPr lang="en-US" altLang="ko-KR" sz="2000" dirty="0" smtClean="0"/>
          </a:p>
          <a:p>
            <a:pPr>
              <a:buFontTx/>
              <a:buChar char="-"/>
            </a:pPr>
            <a:r>
              <a:rPr lang="en-US" altLang="ko-KR" sz="2000" dirty="0" smtClean="0"/>
              <a:t>2013. 03 </a:t>
            </a:r>
            <a:r>
              <a:rPr lang="ko-KR" altLang="en-US" sz="2000" dirty="0" smtClean="0"/>
              <a:t>운영위원회 구성</a:t>
            </a:r>
            <a:endParaRPr lang="en-US" altLang="ko-KR" sz="2000" dirty="0" smtClean="0"/>
          </a:p>
          <a:p>
            <a:pPr>
              <a:buFontTx/>
              <a:buChar char="-"/>
            </a:pPr>
            <a:r>
              <a:rPr lang="en-US" altLang="ko-KR" sz="2000" dirty="0" smtClean="0"/>
              <a:t>2013. 08 </a:t>
            </a:r>
            <a:r>
              <a:rPr lang="ko-KR" altLang="en-US" sz="2000" dirty="0" smtClean="0"/>
              <a:t>보안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방범용 </a:t>
            </a:r>
            <a:r>
              <a:rPr lang="en-US" altLang="ko-KR" sz="2000" dirty="0" smtClean="0"/>
              <a:t>CCTV </a:t>
            </a:r>
            <a:r>
              <a:rPr lang="ko-KR" altLang="en-US" sz="2000" dirty="0" smtClean="0"/>
              <a:t>설치 완료</a:t>
            </a:r>
            <a:endParaRPr lang="en-US" altLang="ko-KR" sz="2000" dirty="0" smtClean="0"/>
          </a:p>
          <a:p>
            <a:pPr>
              <a:buFontTx/>
              <a:buChar char="-"/>
            </a:pPr>
            <a:r>
              <a:rPr lang="en-US" altLang="ko-KR" sz="2000" dirty="0" smtClean="0"/>
              <a:t>2013. 11 </a:t>
            </a:r>
            <a:r>
              <a:rPr lang="ko-KR" altLang="en-US" sz="2000" dirty="0" smtClean="0"/>
              <a:t>주민커뮤니티센터 공사 완료</a:t>
            </a:r>
            <a:endParaRPr lang="en-US" altLang="ko-KR" sz="2000" dirty="0" smtClean="0"/>
          </a:p>
          <a:p>
            <a:pPr>
              <a:buFontTx/>
              <a:buChar char="-"/>
            </a:pPr>
            <a:r>
              <a:rPr lang="en-US" altLang="ko-KR" sz="2000" dirty="0" smtClean="0"/>
              <a:t>2013.11 </a:t>
            </a:r>
            <a:r>
              <a:rPr lang="ko-KR" altLang="en-US" sz="2000" dirty="0" smtClean="0"/>
              <a:t>소리마을 </a:t>
            </a:r>
            <a:r>
              <a:rPr lang="ko-KR" altLang="en-US" sz="2000" dirty="0" err="1" smtClean="0"/>
              <a:t>사회적협동조합</a:t>
            </a:r>
            <a:r>
              <a:rPr lang="ko-KR" altLang="en-US" sz="2000" dirty="0" smtClean="0"/>
              <a:t> 설립인가</a:t>
            </a:r>
            <a:endParaRPr lang="en-US" altLang="ko-KR" sz="2000" dirty="0" smtClean="0"/>
          </a:p>
          <a:p>
            <a:pPr>
              <a:buFontTx/>
              <a:buChar char="-"/>
            </a:pPr>
            <a:r>
              <a:rPr lang="en-US" altLang="ko-KR" sz="2000" dirty="0" smtClean="0"/>
              <a:t>2013.12 </a:t>
            </a:r>
            <a:r>
              <a:rPr lang="ko-KR" altLang="en-US" sz="2000" dirty="0" smtClean="0"/>
              <a:t>가로환경개선 공사 완료</a:t>
            </a:r>
            <a:endParaRPr lang="en-US" altLang="ko-KR" sz="2000" dirty="0" smtClean="0"/>
          </a:p>
          <a:p>
            <a:pPr>
              <a:buFontTx/>
              <a:buChar char="-"/>
            </a:pPr>
            <a:r>
              <a:rPr lang="en-US" altLang="ko-KR" sz="2000" dirty="0" smtClean="0"/>
              <a:t>2015. 05 </a:t>
            </a:r>
            <a:r>
              <a:rPr lang="ko-KR" altLang="en-US" sz="2000" dirty="0" err="1" smtClean="0"/>
              <a:t>리모델링</a:t>
            </a:r>
            <a:r>
              <a:rPr lang="ko-KR" altLang="en-US" sz="2000" dirty="0" smtClean="0"/>
              <a:t> 공사 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04664"/>
            <a:ext cx="9144000" cy="1008112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rgbClr val="002060"/>
                </a:solidFill>
              </a:rPr>
              <a:t>대표적 주민참여</a:t>
            </a:r>
            <a:r>
              <a:rPr lang="en-US" altLang="ko-KR" sz="4000" b="1" dirty="0" smtClean="0">
                <a:solidFill>
                  <a:srgbClr val="002060"/>
                </a:solidFill>
              </a:rPr>
              <a:t>-</a:t>
            </a:r>
            <a:r>
              <a:rPr lang="ko-KR" altLang="en-US" sz="4000" b="1" dirty="0" err="1" smtClean="0">
                <a:solidFill>
                  <a:srgbClr val="002060"/>
                </a:solidFill>
              </a:rPr>
              <a:t>마을만들기</a:t>
            </a:r>
            <a:r>
              <a:rPr lang="ko-KR" altLang="en-US" sz="4000" b="1" dirty="0" smtClean="0">
                <a:solidFill>
                  <a:srgbClr val="002060"/>
                </a:solidFill>
              </a:rPr>
              <a:t> 공모사업</a:t>
            </a:r>
            <a:endParaRPr lang="ko-KR" altLang="en-US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내용 개체 틀 7"/>
          <p:cNvGraphicFramePr>
            <a:graphicFrameLocks noGrp="1"/>
          </p:cNvGraphicFramePr>
          <p:nvPr>
            <p:ph idx="1"/>
          </p:nvPr>
        </p:nvGraphicFramePr>
        <p:xfrm>
          <a:off x="467544" y="1844824"/>
          <a:ext cx="8229600" cy="2044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4992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2012</a:t>
                      </a:r>
                      <a:r>
                        <a:rPr lang="ko-KR" altLang="en-US" dirty="0" smtClean="0"/>
                        <a:t>년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2013</a:t>
                      </a:r>
                      <a:r>
                        <a:rPr lang="ko-KR" altLang="en-US" dirty="0" smtClean="0"/>
                        <a:t>년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2014</a:t>
                      </a:r>
                      <a:r>
                        <a:rPr lang="ko-KR" altLang="en-US" dirty="0" smtClean="0"/>
                        <a:t>년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2015</a:t>
                      </a:r>
                      <a:r>
                        <a:rPr lang="ko-KR" altLang="en-US" dirty="0" smtClean="0"/>
                        <a:t>년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4992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27</a:t>
                      </a:r>
                      <a:r>
                        <a:rPr lang="ko-KR" altLang="en-US" dirty="0" smtClean="0"/>
                        <a:t>개 사업 선정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32</a:t>
                      </a:r>
                      <a:r>
                        <a:rPr lang="ko-KR" altLang="en-US" dirty="0" smtClean="0"/>
                        <a:t>개 사업 선정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34</a:t>
                      </a:r>
                      <a:r>
                        <a:rPr lang="ko-KR" altLang="en-US" dirty="0" smtClean="0"/>
                        <a:t>개 사업 선정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22</a:t>
                      </a:r>
                      <a:r>
                        <a:rPr lang="ko-KR" altLang="en-US" dirty="0" smtClean="0"/>
                        <a:t>개 사업 선정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104634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 smtClean="0"/>
                        <a:t>-</a:t>
                      </a:r>
                      <a:r>
                        <a:rPr lang="ko-KR" altLang="en-US" sz="1500" dirty="0" smtClean="0"/>
                        <a:t>생활환경개선 </a:t>
                      </a:r>
                      <a:r>
                        <a:rPr lang="en-US" altLang="ko-KR" sz="1500" dirty="0" smtClean="0"/>
                        <a:t>10</a:t>
                      </a:r>
                      <a:r>
                        <a:rPr lang="ko-KR" altLang="en-US" sz="1500" dirty="0" smtClean="0"/>
                        <a:t>건</a:t>
                      </a:r>
                      <a:endParaRPr lang="en-US" altLang="ko-KR" sz="1500" dirty="0" smtClean="0"/>
                    </a:p>
                    <a:p>
                      <a:pPr latinLnBrk="1"/>
                      <a:r>
                        <a:rPr lang="en-US" altLang="ko-KR" sz="1500" dirty="0" smtClean="0"/>
                        <a:t>-</a:t>
                      </a:r>
                      <a:r>
                        <a:rPr lang="ko-KR" altLang="en-US" sz="1500" dirty="0" smtClean="0"/>
                        <a:t>공동체 형성 </a:t>
                      </a:r>
                      <a:r>
                        <a:rPr lang="en-US" altLang="ko-KR" sz="1500" dirty="0" smtClean="0"/>
                        <a:t>17</a:t>
                      </a:r>
                      <a:r>
                        <a:rPr lang="ko-KR" altLang="en-US" sz="1500" dirty="0" smtClean="0"/>
                        <a:t>건</a:t>
                      </a:r>
                      <a:endParaRPr lang="ko-KR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 smtClean="0"/>
                        <a:t>-</a:t>
                      </a:r>
                      <a:r>
                        <a:rPr lang="ko-KR" altLang="en-US" sz="1500" dirty="0" smtClean="0"/>
                        <a:t>생활환경개선 </a:t>
                      </a:r>
                      <a:r>
                        <a:rPr lang="en-US" altLang="ko-KR" sz="1500" dirty="0" smtClean="0"/>
                        <a:t>6</a:t>
                      </a:r>
                      <a:r>
                        <a:rPr lang="ko-KR" altLang="en-US" sz="1500" dirty="0" smtClean="0"/>
                        <a:t>건</a:t>
                      </a:r>
                      <a:endParaRPr lang="en-US" altLang="ko-KR" sz="1500" dirty="0" smtClean="0"/>
                    </a:p>
                    <a:p>
                      <a:pPr latinLnBrk="1"/>
                      <a:r>
                        <a:rPr lang="en-US" altLang="ko-KR" sz="1500" dirty="0" smtClean="0"/>
                        <a:t>-</a:t>
                      </a:r>
                      <a:r>
                        <a:rPr lang="ko-KR" altLang="en-US" sz="1500" dirty="0" smtClean="0"/>
                        <a:t>공동체 형성 </a:t>
                      </a:r>
                      <a:r>
                        <a:rPr lang="en-US" altLang="ko-KR" sz="1500" dirty="0" smtClean="0"/>
                        <a:t>24</a:t>
                      </a:r>
                      <a:r>
                        <a:rPr lang="ko-KR" altLang="en-US" sz="1500" dirty="0" smtClean="0"/>
                        <a:t>건</a:t>
                      </a:r>
                      <a:endParaRPr lang="en-US" altLang="ko-KR" sz="1500" dirty="0" smtClean="0"/>
                    </a:p>
                    <a:p>
                      <a:pPr latinLnBrk="1"/>
                      <a:r>
                        <a:rPr lang="en-US" altLang="ko-KR" sz="1500" dirty="0" smtClean="0"/>
                        <a:t>-</a:t>
                      </a:r>
                      <a:r>
                        <a:rPr lang="ko-KR" altLang="en-US" sz="1500" dirty="0" smtClean="0"/>
                        <a:t>컨소시엄 지정 </a:t>
                      </a:r>
                      <a:r>
                        <a:rPr lang="en-US" altLang="ko-KR" sz="1500" dirty="0" smtClean="0"/>
                        <a:t>2</a:t>
                      </a:r>
                      <a:r>
                        <a:rPr lang="ko-KR" altLang="en-US" sz="1500" dirty="0" smtClean="0"/>
                        <a:t>건</a:t>
                      </a:r>
                      <a:endParaRPr lang="en-US" altLang="ko-KR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 smtClean="0"/>
                        <a:t>-</a:t>
                      </a:r>
                      <a:r>
                        <a:rPr lang="ko-KR" altLang="en-US" sz="1500" dirty="0" smtClean="0"/>
                        <a:t>뿌리사업 </a:t>
                      </a:r>
                      <a:r>
                        <a:rPr lang="en-US" altLang="ko-KR" sz="1500" dirty="0" smtClean="0"/>
                        <a:t>16</a:t>
                      </a:r>
                      <a:r>
                        <a:rPr lang="ko-KR" altLang="en-US" sz="1500" dirty="0" smtClean="0"/>
                        <a:t>건</a:t>
                      </a:r>
                      <a:endParaRPr lang="en-US" altLang="ko-KR" sz="1500" dirty="0" smtClean="0"/>
                    </a:p>
                    <a:p>
                      <a:pPr latinLnBrk="1"/>
                      <a:r>
                        <a:rPr lang="en-US" altLang="ko-KR" sz="1500" dirty="0" smtClean="0"/>
                        <a:t>-</a:t>
                      </a:r>
                      <a:r>
                        <a:rPr lang="ko-KR" altLang="en-US" sz="1500" dirty="0" smtClean="0"/>
                        <a:t>줄기사업 </a:t>
                      </a:r>
                      <a:r>
                        <a:rPr lang="en-US" altLang="ko-KR" sz="1500" dirty="0" smtClean="0"/>
                        <a:t>18</a:t>
                      </a:r>
                      <a:r>
                        <a:rPr lang="ko-KR" altLang="en-US" sz="1500" dirty="0" smtClean="0"/>
                        <a:t>건</a:t>
                      </a:r>
                      <a:endParaRPr lang="ko-KR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 smtClean="0"/>
                        <a:t>-</a:t>
                      </a:r>
                      <a:r>
                        <a:rPr lang="ko-KR" altLang="en-US" sz="1500" dirty="0" smtClean="0"/>
                        <a:t>뿌리사업 </a:t>
                      </a:r>
                      <a:r>
                        <a:rPr lang="en-US" altLang="ko-KR" sz="1500" dirty="0" smtClean="0"/>
                        <a:t>10</a:t>
                      </a:r>
                      <a:r>
                        <a:rPr lang="ko-KR" altLang="en-US" sz="1500" dirty="0" smtClean="0"/>
                        <a:t>건</a:t>
                      </a:r>
                      <a:endParaRPr lang="en-US" altLang="ko-KR" sz="1500" dirty="0" smtClean="0"/>
                    </a:p>
                    <a:p>
                      <a:pPr latinLnBrk="1"/>
                      <a:r>
                        <a:rPr lang="en-US" altLang="ko-KR" sz="1500" dirty="0" smtClean="0"/>
                        <a:t>-</a:t>
                      </a:r>
                      <a:r>
                        <a:rPr lang="ko-KR" altLang="en-US" sz="1500" dirty="0" smtClean="0"/>
                        <a:t>줄기사업 </a:t>
                      </a:r>
                      <a:r>
                        <a:rPr lang="en-US" altLang="ko-KR" sz="1500" dirty="0" smtClean="0"/>
                        <a:t>12</a:t>
                      </a:r>
                      <a:r>
                        <a:rPr lang="ko-KR" altLang="en-US" sz="1500" dirty="0" smtClean="0"/>
                        <a:t>건</a:t>
                      </a:r>
                      <a:r>
                        <a:rPr lang="en-US" altLang="ko-KR" sz="1500" dirty="0" smtClean="0"/>
                        <a:t> </a:t>
                      </a:r>
                      <a:endParaRPr lang="ko-KR" altLang="en-US" sz="15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467544" y="4005064"/>
          <a:ext cx="8208912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/>
                <a:gridCol w="2052228"/>
                <a:gridCol w="2052228"/>
                <a:gridCol w="2052228"/>
              </a:tblGrid>
              <a:tr h="12961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 smtClean="0"/>
                        <a:t>-</a:t>
                      </a:r>
                      <a:r>
                        <a:rPr lang="ko-KR" altLang="en-US" sz="1500" dirty="0" smtClean="0"/>
                        <a:t>지역주민모임 </a:t>
                      </a:r>
                      <a:r>
                        <a:rPr lang="en-US" altLang="ko-KR" sz="1500" dirty="0" smtClean="0"/>
                        <a:t>14</a:t>
                      </a:r>
                      <a:r>
                        <a:rPr lang="ko-KR" altLang="en-US" sz="1500" dirty="0" smtClean="0"/>
                        <a:t>건</a:t>
                      </a:r>
                      <a:endParaRPr lang="en-US" altLang="ko-KR" sz="1500" dirty="0" smtClean="0"/>
                    </a:p>
                    <a:p>
                      <a:pPr latinLnBrk="1"/>
                      <a:r>
                        <a:rPr lang="en-US" altLang="ko-KR" sz="1500" dirty="0" smtClean="0"/>
                        <a:t>-</a:t>
                      </a:r>
                      <a:r>
                        <a:rPr lang="ko-KR" altLang="en-US" sz="1500" dirty="0" smtClean="0"/>
                        <a:t>주민자치위원회 </a:t>
                      </a:r>
                      <a:r>
                        <a:rPr lang="en-US" altLang="ko-KR" sz="1500" dirty="0" smtClean="0"/>
                        <a:t>4</a:t>
                      </a:r>
                      <a:r>
                        <a:rPr lang="ko-KR" altLang="en-US" sz="1500" dirty="0" smtClean="0"/>
                        <a:t>건</a:t>
                      </a:r>
                      <a:endParaRPr lang="en-US" altLang="ko-KR" sz="1500" dirty="0" smtClean="0"/>
                    </a:p>
                    <a:p>
                      <a:pPr latinLnBrk="1"/>
                      <a:r>
                        <a:rPr lang="en-US" altLang="ko-KR" sz="1500" dirty="0" smtClean="0"/>
                        <a:t>-</a:t>
                      </a:r>
                      <a:r>
                        <a:rPr lang="ko-KR" altLang="en-US" sz="1500" dirty="0" smtClean="0"/>
                        <a:t>복지관 등 기관 </a:t>
                      </a:r>
                      <a:r>
                        <a:rPr lang="en-US" altLang="ko-KR" sz="1500" dirty="0" smtClean="0"/>
                        <a:t>9</a:t>
                      </a:r>
                      <a:r>
                        <a:rPr lang="ko-KR" altLang="en-US" sz="1500" dirty="0" smtClean="0"/>
                        <a:t>건</a:t>
                      </a:r>
                      <a:endParaRPr lang="ko-KR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 smtClean="0"/>
                        <a:t>-</a:t>
                      </a:r>
                      <a:r>
                        <a:rPr lang="ko-KR" altLang="en-US" sz="1500" dirty="0" smtClean="0"/>
                        <a:t>지역주민모임 </a:t>
                      </a:r>
                      <a:r>
                        <a:rPr lang="en-US" altLang="ko-KR" sz="1500" dirty="0" smtClean="0"/>
                        <a:t>25</a:t>
                      </a:r>
                      <a:r>
                        <a:rPr lang="ko-KR" altLang="en-US" sz="1500" dirty="0" smtClean="0"/>
                        <a:t>건</a:t>
                      </a:r>
                      <a:endParaRPr lang="en-US" altLang="ko-KR" sz="1500" dirty="0" smtClean="0"/>
                    </a:p>
                    <a:p>
                      <a:pPr latinLnBrk="1"/>
                      <a:r>
                        <a:rPr lang="en-US" altLang="ko-KR" sz="1500" dirty="0" smtClean="0"/>
                        <a:t>-</a:t>
                      </a:r>
                      <a:r>
                        <a:rPr lang="ko-KR" altLang="en-US" sz="1500" dirty="0" smtClean="0"/>
                        <a:t>주민자치위원회 </a:t>
                      </a:r>
                      <a:r>
                        <a:rPr lang="en-US" altLang="ko-KR" sz="1500" dirty="0" smtClean="0"/>
                        <a:t>3</a:t>
                      </a:r>
                      <a:r>
                        <a:rPr lang="ko-KR" altLang="en-US" sz="1500" dirty="0" smtClean="0"/>
                        <a:t>건</a:t>
                      </a:r>
                      <a:endParaRPr lang="en-US" altLang="ko-KR" sz="1500" dirty="0" smtClean="0"/>
                    </a:p>
                    <a:p>
                      <a:pPr latinLnBrk="1"/>
                      <a:r>
                        <a:rPr lang="en-US" altLang="ko-KR" sz="1500" dirty="0" smtClean="0"/>
                        <a:t>-</a:t>
                      </a:r>
                      <a:r>
                        <a:rPr lang="ko-KR" altLang="en-US" sz="1500" dirty="0" smtClean="0"/>
                        <a:t>복지관 등 기관  </a:t>
                      </a:r>
                      <a:r>
                        <a:rPr lang="en-US" altLang="ko-KR" sz="1500" dirty="0" smtClean="0"/>
                        <a:t>4</a:t>
                      </a:r>
                      <a:r>
                        <a:rPr lang="ko-KR" altLang="en-US" sz="1500" dirty="0" smtClean="0"/>
                        <a:t>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 smtClean="0"/>
                        <a:t>-</a:t>
                      </a:r>
                      <a:r>
                        <a:rPr lang="ko-KR" altLang="en-US" sz="1500" dirty="0" smtClean="0"/>
                        <a:t>지역주민모임 </a:t>
                      </a:r>
                      <a:r>
                        <a:rPr lang="en-US" altLang="ko-KR" sz="1500" dirty="0" smtClean="0"/>
                        <a:t>20</a:t>
                      </a:r>
                      <a:r>
                        <a:rPr lang="ko-KR" altLang="en-US" sz="1500" dirty="0" smtClean="0"/>
                        <a:t>건</a:t>
                      </a:r>
                      <a:endParaRPr lang="en-US" altLang="ko-KR" sz="1500" dirty="0" smtClean="0"/>
                    </a:p>
                    <a:p>
                      <a:pPr latinLnBrk="1"/>
                      <a:r>
                        <a:rPr lang="en-US" altLang="ko-KR" sz="1500" dirty="0" smtClean="0"/>
                        <a:t>-</a:t>
                      </a:r>
                      <a:r>
                        <a:rPr lang="ko-KR" altLang="en-US" sz="1500" dirty="0" smtClean="0"/>
                        <a:t>주민자치위원회 </a:t>
                      </a:r>
                      <a:r>
                        <a:rPr lang="en-US" altLang="ko-KR" sz="1500" dirty="0" smtClean="0"/>
                        <a:t>2</a:t>
                      </a:r>
                      <a:r>
                        <a:rPr lang="ko-KR" altLang="en-US" sz="1500" dirty="0" smtClean="0"/>
                        <a:t>건</a:t>
                      </a:r>
                      <a:endParaRPr lang="en-US" altLang="ko-KR" sz="1500" dirty="0" smtClean="0"/>
                    </a:p>
                    <a:p>
                      <a:pPr latinLnBrk="1"/>
                      <a:r>
                        <a:rPr lang="en-US" altLang="ko-KR" sz="1500" dirty="0" smtClean="0"/>
                        <a:t>-</a:t>
                      </a:r>
                      <a:r>
                        <a:rPr lang="ko-KR" altLang="en-US" sz="1500" dirty="0" smtClean="0"/>
                        <a:t>복지관 등 기관 </a:t>
                      </a:r>
                      <a:r>
                        <a:rPr lang="en-US" altLang="ko-KR" sz="1500" dirty="0" smtClean="0"/>
                        <a:t>12</a:t>
                      </a:r>
                      <a:r>
                        <a:rPr lang="ko-KR" altLang="en-US" sz="1500" dirty="0" smtClean="0"/>
                        <a:t>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 smtClean="0"/>
                        <a:t>-</a:t>
                      </a:r>
                      <a:r>
                        <a:rPr lang="ko-KR" altLang="en-US" sz="1500" dirty="0" smtClean="0"/>
                        <a:t>지역주민모임 </a:t>
                      </a:r>
                      <a:r>
                        <a:rPr lang="en-US" altLang="ko-KR" sz="1500" dirty="0" smtClean="0"/>
                        <a:t>20</a:t>
                      </a:r>
                      <a:r>
                        <a:rPr lang="ko-KR" altLang="en-US" sz="1500" dirty="0" smtClean="0"/>
                        <a:t>건</a:t>
                      </a:r>
                      <a:endParaRPr lang="en-US" altLang="ko-KR" sz="1500" dirty="0" smtClean="0"/>
                    </a:p>
                    <a:p>
                      <a:pPr latinLnBrk="1"/>
                      <a:r>
                        <a:rPr lang="en-US" altLang="ko-KR" sz="1500" dirty="0" smtClean="0"/>
                        <a:t>-</a:t>
                      </a:r>
                      <a:r>
                        <a:rPr lang="ko-KR" altLang="en-US" sz="1500" dirty="0" smtClean="0"/>
                        <a:t>주민자치위원회 </a:t>
                      </a:r>
                      <a:r>
                        <a:rPr lang="en-US" altLang="ko-KR" sz="1500" dirty="0" smtClean="0"/>
                        <a:t>0</a:t>
                      </a:r>
                      <a:r>
                        <a:rPr lang="ko-KR" altLang="en-US" sz="1500" dirty="0" smtClean="0"/>
                        <a:t>건</a:t>
                      </a:r>
                      <a:endParaRPr lang="en-US" altLang="ko-KR" sz="1500" dirty="0" smtClean="0"/>
                    </a:p>
                    <a:p>
                      <a:pPr latinLnBrk="1"/>
                      <a:r>
                        <a:rPr lang="en-US" altLang="ko-KR" sz="1500" dirty="0" smtClean="0"/>
                        <a:t>-</a:t>
                      </a:r>
                      <a:r>
                        <a:rPr lang="ko-KR" altLang="en-US" sz="1500" dirty="0" smtClean="0"/>
                        <a:t>복지관 등 기관 </a:t>
                      </a:r>
                      <a:r>
                        <a:rPr lang="en-US" altLang="ko-KR" sz="1500" dirty="0" smtClean="0"/>
                        <a:t>2</a:t>
                      </a:r>
                      <a:r>
                        <a:rPr lang="ko-KR" altLang="en-US" sz="1500" dirty="0" smtClean="0"/>
                        <a:t>건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직사각형 12"/>
          <p:cNvSpPr/>
          <p:nvPr/>
        </p:nvSpPr>
        <p:spPr>
          <a:xfrm>
            <a:off x="0" y="5849888"/>
            <a:ext cx="9144000" cy="1008112"/>
          </a:xfrm>
          <a:prstGeom prst="rect">
            <a:avLst/>
          </a:prstGeom>
          <a:solidFill>
            <a:srgbClr val="C00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/>
              <a:buChar char="à"/>
            </a:pPr>
            <a:r>
              <a:rPr lang="ko-KR" altLang="en-US" sz="2500" b="1" dirty="0" smtClean="0">
                <a:solidFill>
                  <a:schemeClr val="tx1"/>
                </a:solidFill>
              </a:rPr>
              <a:t> 선정 탈락된 단체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공모 불참 단체와의 연계 및 지원 없어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. 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04664"/>
            <a:ext cx="9144000" cy="1008112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rgbClr val="002060"/>
                </a:solidFill>
              </a:rPr>
              <a:t>대표적 주민참여</a:t>
            </a:r>
            <a:r>
              <a:rPr lang="en-US" altLang="ko-KR" sz="4000" b="1" dirty="0" smtClean="0">
                <a:solidFill>
                  <a:srgbClr val="002060"/>
                </a:solidFill>
              </a:rPr>
              <a:t>-</a:t>
            </a:r>
            <a:r>
              <a:rPr lang="ko-KR" altLang="en-US" sz="4000" b="1" dirty="0" err="1" smtClean="0">
                <a:solidFill>
                  <a:srgbClr val="002060"/>
                </a:solidFill>
              </a:rPr>
              <a:t>마을만들기</a:t>
            </a:r>
            <a:r>
              <a:rPr lang="ko-KR" altLang="en-US" sz="4000" b="1" dirty="0" smtClean="0">
                <a:solidFill>
                  <a:srgbClr val="002060"/>
                </a:solidFill>
              </a:rPr>
              <a:t> 공모사업</a:t>
            </a:r>
            <a:endParaRPr lang="ko-KR" altLang="en-US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611559" y="1772816"/>
          <a:ext cx="5400603" cy="468052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661723"/>
                <a:gridCol w="934720"/>
                <a:gridCol w="934720"/>
                <a:gridCol w="934720"/>
                <a:gridCol w="934720"/>
              </a:tblGrid>
              <a:tr h="334323">
                <a:tc>
                  <a:txBody>
                    <a:bodyPr/>
                    <a:lstStyle/>
                    <a:p>
                      <a:pPr algn="ctr" fontAlgn="ctr"/>
                      <a:endParaRPr lang="ko-KR" altLang="en-US" sz="15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2012</a:t>
                      </a:r>
                      <a:r>
                        <a:rPr lang="ko-KR" altLang="en-US" sz="1500" b="1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년</a:t>
                      </a:r>
                      <a:endParaRPr lang="ko-KR" altLang="en-US" sz="15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2013</a:t>
                      </a:r>
                      <a:r>
                        <a:rPr lang="ko-KR" altLang="en-US" sz="1500" b="1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년</a:t>
                      </a:r>
                      <a:endParaRPr lang="ko-KR" altLang="en-US" sz="15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2014</a:t>
                      </a:r>
                      <a:r>
                        <a:rPr lang="ko-KR" altLang="en-US" sz="1500" b="1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년</a:t>
                      </a:r>
                      <a:endParaRPr lang="ko-KR" altLang="en-US" sz="15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합계</a:t>
                      </a:r>
                      <a:endParaRPr lang="ko-KR" altLang="en-US" sz="15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3432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 dirty="0">
                          <a:latin typeface="+mn-lt"/>
                        </a:rPr>
                        <a:t>성북동</a:t>
                      </a:r>
                      <a:r>
                        <a:rPr lang="en-US" altLang="ko-KR" sz="1500" u="none" strike="noStrike" dirty="0">
                          <a:latin typeface="+mn-lt"/>
                        </a:rPr>
                        <a:t>(</a:t>
                      </a:r>
                      <a:r>
                        <a:rPr lang="ko-KR" altLang="en-US" sz="1500" u="none" strike="noStrike" dirty="0">
                          <a:latin typeface="+mn-lt"/>
                        </a:rPr>
                        <a:t>동소문동</a:t>
                      </a:r>
                      <a:r>
                        <a:rPr lang="en-US" altLang="ko-KR" sz="1500" u="none" strike="noStrike" dirty="0">
                          <a:latin typeface="+mn-lt"/>
                        </a:rPr>
                        <a:t>)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latin typeface="+mn-lt"/>
                        </a:rPr>
                        <a:t>6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latin typeface="+mn-lt"/>
                        </a:rPr>
                        <a:t>3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latin typeface="+mn-lt"/>
                        </a:rPr>
                        <a:t>2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latin typeface="+mn-lt"/>
                        </a:rPr>
                        <a:t>11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3432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 dirty="0">
                          <a:latin typeface="+mn-lt"/>
                        </a:rPr>
                        <a:t>삼선동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latin typeface="+mn-lt"/>
                        </a:rPr>
                        <a:t>1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latin typeface="+mn-lt"/>
                        </a:rPr>
                        <a:t>4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latin typeface="+mn-lt"/>
                        </a:rPr>
                        <a:t>5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latin typeface="+mn-lt"/>
                        </a:rPr>
                        <a:t>10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3432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 dirty="0">
                          <a:latin typeface="+mn-lt"/>
                        </a:rPr>
                        <a:t>동선동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latin typeface="+mn-lt"/>
                        </a:rPr>
                        <a:t>1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latin typeface="+mn-lt"/>
                        </a:rPr>
                        <a:t>2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latin typeface="+mn-lt"/>
                        </a:rPr>
                        <a:t>3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3432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 dirty="0">
                          <a:latin typeface="+mn-lt"/>
                        </a:rPr>
                        <a:t>돈암동</a:t>
                      </a:r>
                      <a:r>
                        <a:rPr lang="en-US" altLang="ko-KR" sz="1500" u="none" strike="noStrike" dirty="0">
                          <a:latin typeface="+mn-lt"/>
                        </a:rPr>
                        <a:t>(1,2</a:t>
                      </a:r>
                      <a:r>
                        <a:rPr lang="ko-KR" altLang="en-US" sz="1500" u="none" strike="noStrike" dirty="0">
                          <a:latin typeface="+mn-lt"/>
                        </a:rPr>
                        <a:t>동</a:t>
                      </a:r>
                      <a:r>
                        <a:rPr lang="en-US" altLang="ko-KR" sz="1500" u="none" strike="noStrike" dirty="0">
                          <a:latin typeface="+mn-lt"/>
                        </a:rPr>
                        <a:t>)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latin typeface="+mn-lt"/>
                        </a:rPr>
                        <a:t>1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latin typeface="+mn-lt"/>
                        </a:rPr>
                        <a:t>1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latin typeface="+mn-lt"/>
                        </a:rPr>
                        <a:t>2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3432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 dirty="0">
                          <a:latin typeface="+mn-lt"/>
                        </a:rPr>
                        <a:t>보문동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latin typeface="+mn-lt"/>
                        </a:rPr>
                        <a:t>1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latin typeface="+mn-lt"/>
                        </a:rPr>
                        <a:t>1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latin typeface="+mn-lt"/>
                        </a:rPr>
                        <a:t>1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latin typeface="+mn-lt"/>
                        </a:rPr>
                        <a:t>3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3432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 dirty="0">
                          <a:latin typeface="+mn-lt"/>
                        </a:rPr>
                        <a:t>안암동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latin typeface="+mn-lt"/>
                        </a:rPr>
                        <a:t>2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latin typeface="+mn-lt"/>
                        </a:rPr>
                        <a:t>2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3432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>
                          <a:latin typeface="+mn-lt"/>
                        </a:rPr>
                        <a:t>정릉동</a:t>
                      </a:r>
                      <a:r>
                        <a:rPr lang="en-US" altLang="ko-KR" sz="1500" u="none" strike="noStrike">
                          <a:latin typeface="+mn-lt"/>
                        </a:rPr>
                        <a:t>(1,2,3,4</a:t>
                      </a:r>
                      <a:r>
                        <a:rPr lang="ko-KR" altLang="en-US" sz="1500" u="none" strike="noStrike">
                          <a:latin typeface="+mn-lt"/>
                        </a:rPr>
                        <a:t>동</a:t>
                      </a:r>
                      <a:r>
                        <a:rPr lang="en-US" altLang="ko-KR" sz="1500" u="none" strike="noStrike">
                          <a:latin typeface="+mn-lt"/>
                        </a:rPr>
                        <a:t>)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latin typeface="+mn-lt"/>
                        </a:rPr>
                        <a:t>5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latin typeface="+mn-lt"/>
                        </a:rPr>
                        <a:t>4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latin typeface="+mn-lt"/>
                        </a:rPr>
                        <a:t>9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latin typeface="+mn-lt"/>
                        </a:rPr>
                        <a:t>18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3432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>
                          <a:latin typeface="+mn-lt"/>
                        </a:rPr>
                        <a:t>길음</a:t>
                      </a:r>
                      <a:r>
                        <a:rPr lang="en-US" altLang="ko-KR" sz="1500" u="none" strike="noStrike">
                          <a:latin typeface="+mn-lt"/>
                        </a:rPr>
                        <a:t>1,2</a:t>
                      </a:r>
                      <a:r>
                        <a:rPr lang="ko-KR" altLang="en-US" sz="1500" u="none" strike="noStrike">
                          <a:latin typeface="+mn-lt"/>
                        </a:rPr>
                        <a:t>동</a:t>
                      </a:r>
                      <a:endParaRPr lang="ko-KR" altLang="en-US" sz="15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latin typeface="+mn-lt"/>
                        </a:rPr>
                        <a:t>3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latin typeface="+mn-lt"/>
                        </a:rPr>
                        <a:t>5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latin typeface="+mn-lt"/>
                        </a:rPr>
                        <a:t>2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latin typeface="+mn-lt"/>
                        </a:rPr>
                        <a:t>10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3432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>
                          <a:latin typeface="+mn-lt"/>
                        </a:rPr>
                        <a:t>종암동</a:t>
                      </a:r>
                      <a:endParaRPr lang="ko-KR" altLang="en-US" sz="15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latin typeface="+mn-lt"/>
                        </a:rPr>
                        <a:t>1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latin typeface="+mn-lt"/>
                        </a:rPr>
                        <a:t>3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latin typeface="+mn-lt"/>
                        </a:rPr>
                        <a:t>3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latin typeface="+mn-lt"/>
                        </a:rPr>
                        <a:t>7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3432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>
                          <a:latin typeface="+mn-lt"/>
                        </a:rPr>
                        <a:t>월곡동</a:t>
                      </a:r>
                      <a:r>
                        <a:rPr lang="en-US" altLang="ko-KR" sz="1500" u="none" strike="noStrike">
                          <a:latin typeface="+mn-lt"/>
                        </a:rPr>
                        <a:t>(1,2</a:t>
                      </a:r>
                      <a:r>
                        <a:rPr lang="ko-KR" altLang="en-US" sz="1500" u="none" strike="noStrike">
                          <a:latin typeface="+mn-lt"/>
                        </a:rPr>
                        <a:t>동</a:t>
                      </a:r>
                      <a:r>
                        <a:rPr lang="en-US" altLang="ko-KR" sz="1500" u="none" strike="noStrike">
                          <a:latin typeface="+mn-lt"/>
                        </a:rPr>
                        <a:t>)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latin typeface="+mn-lt"/>
                        </a:rPr>
                        <a:t>4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latin typeface="+mn-lt"/>
                        </a:rPr>
                        <a:t>4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latin typeface="+mn-lt"/>
                        </a:rPr>
                        <a:t>4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latin typeface="+mn-lt"/>
                        </a:rPr>
                        <a:t>12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3432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>
                          <a:latin typeface="+mn-lt"/>
                        </a:rPr>
                        <a:t>장위동</a:t>
                      </a:r>
                      <a:r>
                        <a:rPr lang="en-US" altLang="ko-KR" sz="1500" u="none" strike="noStrike">
                          <a:latin typeface="+mn-lt"/>
                        </a:rPr>
                        <a:t>(1,2,3</a:t>
                      </a:r>
                      <a:r>
                        <a:rPr lang="ko-KR" altLang="en-US" sz="1500" u="none" strike="noStrike">
                          <a:latin typeface="+mn-lt"/>
                        </a:rPr>
                        <a:t>동</a:t>
                      </a:r>
                      <a:r>
                        <a:rPr lang="en-US" altLang="ko-KR" sz="1500" u="none" strike="noStrike">
                          <a:latin typeface="+mn-lt"/>
                        </a:rPr>
                        <a:t>)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latin typeface="+mn-lt"/>
                        </a:rPr>
                        <a:t>2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latin typeface="+mn-lt"/>
                        </a:rPr>
                        <a:t>1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latin typeface="+mn-lt"/>
                        </a:rPr>
                        <a:t>1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latin typeface="+mn-lt"/>
                        </a:rPr>
                        <a:t>4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3432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>
                          <a:latin typeface="+mn-lt"/>
                        </a:rPr>
                        <a:t>석관동</a:t>
                      </a:r>
                      <a:endParaRPr lang="ko-KR" altLang="en-US" sz="15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latin typeface="+mn-lt"/>
                        </a:rPr>
                        <a:t>1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latin typeface="+mn-lt"/>
                        </a:rPr>
                        <a:t>1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latin typeface="+mn-lt"/>
                        </a:rPr>
                        <a:t>2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3432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>
                          <a:latin typeface="+mn-lt"/>
                        </a:rPr>
                        <a:t>지역통합</a:t>
                      </a:r>
                      <a:endParaRPr lang="ko-KR" altLang="en-US" sz="15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latin typeface="+mn-lt"/>
                        </a:rPr>
                        <a:t>2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latin typeface="+mn-lt"/>
                        </a:rPr>
                        <a:t>3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latin typeface="+mn-lt"/>
                        </a:rPr>
                        <a:t>3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latin typeface="+mn-lt"/>
                        </a:rPr>
                        <a:t>8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6444208" y="1772816"/>
            <a:ext cx="2160240" cy="4752528"/>
          </a:xfrm>
          <a:prstGeom prst="rect">
            <a:avLst/>
          </a:prstGeom>
          <a:solidFill>
            <a:srgbClr val="C00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/>
              <a:buChar char="à"/>
            </a:pPr>
            <a:r>
              <a:rPr lang="ko-KR" altLang="en-US" sz="2000" b="1" dirty="0" smtClean="0">
                <a:solidFill>
                  <a:schemeClr val="tx1"/>
                </a:solidFill>
                <a:sym typeface="Wingdings" pitchFamily="2" charset="2"/>
              </a:rPr>
              <a:t> 마을센터가 </a:t>
            </a:r>
            <a:endParaRPr lang="en-US" altLang="ko-KR" sz="20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sym typeface="Wingdings" pitchFamily="2" charset="2"/>
              </a:rPr>
              <a:t>주거재생사업 </a:t>
            </a:r>
            <a:r>
              <a:rPr lang="ko-KR" altLang="en-US" sz="2000" b="1" dirty="0" err="1" smtClean="0">
                <a:solidFill>
                  <a:schemeClr val="tx1"/>
                </a:solidFill>
                <a:sym typeface="Wingdings" pitchFamily="2" charset="2"/>
              </a:rPr>
              <a:t>등집중했던</a:t>
            </a:r>
            <a:r>
              <a:rPr lang="ko-KR" altLang="en-US" sz="2000" b="1" dirty="0" smtClean="0">
                <a:solidFill>
                  <a:schemeClr val="tx1"/>
                </a:solidFill>
                <a:sym typeface="Wingdings" pitchFamily="2" charset="2"/>
              </a:rPr>
              <a:t> 성북동</a:t>
            </a:r>
            <a:r>
              <a:rPr lang="en-US" altLang="ko-KR" sz="2000" b="1" dirty="0" smtClean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ko-KR" altLang="en-US" sz="2000" b="1" dirty="0" smtClean="0">
                <a:solidFill>
                  <a:schemeClr val="tx1"/>
                </a:solidFill>
                <a:sym typeface="Wingdings" pitchFamily="2" charset="2"/>
              </a:rPr>
              <a:t>삼선동</a:t>
            </a:r>
            <a:r>
              <a:rPr lang="en-US" altLang="ko-KR" sz="2000" b="1" dirty="0" smtClean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ko-KR" altLang="en-US" sz="2000" b="1" dirty="0" smtClean="0">
                <a:solidFill>
                  <a:schemeClr val="tx1"/>
                </a:solidFill>
                <a:sym typeface="Wingdings" pitchFamily="2" charset="2"/>
              </a:rPr>
              <a:t>정릉동</a:t>
            </a:r>
            <a:r>
              <a:rPr lang="en-US" altLang="ko-KR" sz="2000" b="1" dirty="0" smtClean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ko-KR" altLang="en-US" sz="2000" b="1" dirty="0" smtClean="0">
                <a:solidFill>
                  <a:schemeClr val="tx1"/>
                </a:solidFill>
                <a:sym typeface="Wingdings" pitchFamily="2" charset="2"/>
              </a:rPr>
              <a:t>길음동</a:t>
            </a:r>
            <a:r>
              <a:rPr lang="en-US" altLang="ko-KR" sz="2000" b="1" dirty="0" smtClean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ko-KR" altLang="en-US" sz="2000" b="1" dirty="0" err="1" smtClean="0">
                <a:solidFill>
                  <a:schemeClr val="tx1"/>
                </a:solidFill>
                <a:sym typeface="Wingdings" pitchFamily="2" charset="2"/>
              </a:rPr>
              <a:t>월곡동에</a:t>
            </a:r>
            <a:r>
              <a:rPr lang="ko-KR" altLang="en-US" sz="2000" b="1" dirty="0" smtClean="0">
                <a:solidFill>
                  <a:schemeClr val="tx1"/>
                </a:solidFill>
                <a:sym typeface="Wingdings" pitchFamily="2" charset="2"/>
              </a:rPr>
              <a:t> 마을공모사업이 또한 집중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5445224"/>
            <a:ext cx="9144000" cy="1412776"/>
          </a:xfrm>
          <a:prstGeom prst="rect">
            <a:avLst/>
          </a:prstGeom>
          <a:solidFill>
            <a:srgbClr val="C00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b="1" dirty="0">
              <a:solidFill>
                <a:schemeClr val="tx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404664"/>
            <a:ext cx="9144000" cy="1008112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rgbClr val="002060"/>
                </a:solidFill>
              </a:rPr>
              <a:t>대표적 주민참여</a:t>
            </a:r>
            <a:r>
              <a:rPr lang="en-US" altLang="ko-KR" sz="4000" b="1" dirty="0" smtClean="0">
                <a:solidFill>
                  <a:srgbClr val="002060"/>
                </a:solidFill>
              </a:rPr>
              <a:t>-</a:t>
            </a:r>
            <a:r>
              <a:rPr lang="ko-KR" altLang="en-US" sz="4000" b="1" dirty="0" err="1" smtClean="0">
                <a:solidFill>
                  <a:srgbClr val="002060"/>
                </a:solidFill>
              </a:rPr>
              <a:t>마을만들기</a:t>
            </a:r>
            <a:r>
              <a:rPr lang="ko-KR" altLang="en-US" sz="4000" b="1" dirty="0" smtClean="0">
                <a:solidFill>
                  <a:srgbClr val="002060"/>
                </a:solidFill>
              </a:rPr>
              <a:t> 공모사업</a:t>
            </a:r>
            <a:endParaRPr lang="ko-KR" altLang="en-US" sz="4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700808"/>
            <a:ext cx="9028434" cy="4939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500" dirty="0" smtClean="0"/>
              <a:t> </a:t>
            </a:r>
            <a:r>
              <a:rPr lang="ko-KR" altLang="en-US" sz="2500" dirty="0" err="1" smtClean="0"/>
              <a:t>마을만들기지원센터</a:t>
            </a:r>
            <a:r>
              <a:rPr lang="ko-KR" altLang="en-US" sz="2500" dirty="0" smtClean="0"/>
              <a:t> 인력현황</a:t>
            </a:r>
            <a:endParaRPr lang="en-US" altLang="ko-KR" sz="2500" dirty="0" smtClean="0"/>
          </a:p>
          <a:p>
            <a:r>
              <a:rPr lang="en-US" altLang="ko-KR" sz="2000" dirty="0" smtClean="0"/>
              <a:t>   - </a:t>
            </a:r>
            <a:r>
              <a:rPr lang="ko-KR" altLang="en-US" sz="2000" dirty="0" err="1" smtClean="0"/>
              <a:t>센터장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1</a:t>
            </a:r>
            <a:r>
              <a:rPr lang="ko-KR" altLang="en-US" sz="2000" dirty="0" smtClean="0"/>
              <a:t>명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직원 </a:t>
            </a:r>
            <a:r>
              <a:rPr lang="en-US" altLang="ko-KR" sz="2000" dirty="0" smtClean="0"/>
              <a:t>3</a:t>
            </a:r>
            <a:r>
              <a:rPr lang="ko-KR" altLang="en-US" sz="2000" dirty="0" smtClean="0"/>
              <a:t>명</a:t>
            </a:r>
            <a:endParaRPr lang="en-US" altLang="ko-KR" sz="2000" dirty="0" smtClean="0"/>
          </a:p>
          <a:p>
            <a:r>
              <a:rPr lang="en-US" altLang="ko-KR" sz="2000" dirty="0" smtClean="0"/>
              <a:t>   - </a:t>
            </a:r>
            <a:r>
              <a:rPr lang="ko-KR" altLang="en-US" sz="2000" dirty="0" smtClean="0"/>
              <a:t>공모사업을 전담하는 </a:t>
            </a:r>
            <a:r>
              <a:rPr lang="ko-KR" altLang="en-US" sz="2000" dirty="0" err="1" smtClean="0"/>
              <a:t>계약직라급</a:t>
            </a:r>
            <a:r>
              <a:rPr lang="ko-KR" altLang="en-US" sz="2000" dirty="0" smtClean="0"/>
              <a:t> 직원 </a:t>
            </a:r>
            <a:r>
              <a:rPr lang="en-US" altLang="ko-KR" sz="2000" dirty="0" smtClean="0"/>
              <a:t>1</a:t>
            </a:r>
            <a:r>
              <a:rPr lang="ko-KR" altLang="en-US" sz="2000" dirty="0" smtClean="0"/>
              <a:t>명 별도 파견</a:t>
            </a:r>
            <a:endParaRPr lang="en-US" altLang="ko-KR" sz="2000" dirty="0" smtClean="0"/>
          </a:p>
          <a:p>
            <a:r>
              <a:rPr lang="en-US" altLang="ko-KR" sz="2000" dirty="0" smtClean="0"/>
              <a:t>   - </a:t>
            </a:r>
            <a:r>
              <a:rPr lang="ko-KR" altLang="en-US" sz="2000" dirty="0" smtClean="0"/>
              <a:t>공모사업 컨설팅 및 모니터링을 위한 마을활동가 </a:t>
            </a:r>
            <a:r>
              <a:rPr lang="en-US" altLang="ko-KR" sz="2000" dirty="0" smtClean="0"/>
              <a:t>2</a:t>
            </a:r>
            <a:r>
              <a:rPr lang="ko-KR" altLang="en-US" sz="2000" dirty="0" smtClean="0"/>
              <a:t>명 별도 채용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pPr>
              <a:buFont typeface="Arial" pitchFamily="34" charset="0"/>
              <a:buChar char="•"/>
            </a:pPr>
            <a:r>
              <a:rPr lang="ko-KR" altLang="en-US" sz="2500" dirty="0" smtClean="0"/>
              <a:t> </a:t>
            </a:r>
            <a:r>
              <a:rPr lang="ko-KR" altLang="en-US" sz="2500" dirty="0" err="1" smtClean="0"/>
              <a:t>사회적경제과</a:t>
            </a:r>
            <a:r>
              <a:rPr lang="ko-KR" altLang="en-US" sz="2500" dirty="0" smtClean="0"/>
              <a:t> </a:t>
            </a:r>
            <a:r>
              <a:rPr lang="ko-KR" altLang="en-US" sz="2500" dirty="0" err="1" smtClean="0"/>
              <a:t>마을지원팀</a:t>
            </a:r>
            <a:r>
              <a:rPr lang="ko-KR" altLang="en-US" sz="2500" dirty="0" smtClean="0"/>
              <a:t> 인력현황</a:t>
            </a:r>
            <a:endParaRPr lang="en-US" altLang="ko-KR" sz="2500" dirty="0" smtClean="0"/>
          </a:p>
          <a:p>
            <a:r>
              <a:rPr lang="en-US" altLang="ko-KR" sz="2000" dirty="0" smtClean="0"/>
              <a:t>   - </a:t>
            </a:r>
            <a:r>
              <a:rPr lang="ko-KR" altLang="en-US" sz="2000" dirty="0" smtClean="0"/>
              <a:t>팀장 </a:t>
            </a:r>
            <a:r>
              <a:rPr lang="en-US" altLang="ko-KR" sz="2000" dirty="0" smtClean="0"/>
              <a:t>1</a:t>
            </a:r>
            <a:r>
              <a:rPr lang="ko-KR" altLang="en-US" sz="2000" dirty="0" smtClean="0"/>
              <a:t>명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직원 </a:t>
            </a:r>
            <a:r>
              <a:rPr lang="en-US" altLang="ko-KR" sz="2000" dirty="0" smtClean="0"/>
              <a:t>4</a:t>
            </a:r>
            <a:r>
              <a:rPr lang="ko-KR" altLang="en-US" sz="2000" dirty="0" smtClean="0"/>
              <a:t>명 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pPr>
              <a:buFont typeface="Arial" pitchFamily="34" charset="0"/>
              <a:buChar char="•"/>
            </a:pPr>
            <a:r>
              <a:rPr lang="ko-KR" altLang="en-US" sz="2000" dirty="0" smtClean="0"/>
              <a:t> </a:t>
            </a:r>
            <a:r>
              <a:rPr lang="ko-KR" altLang="en-US" sz="2500" dirty="0" smtClean="0"/>
              <a:t>주민을 직접</a:t>
            </a:r>
            <a:r>
              <a:rPr lang="en-US" altLang="ko-KR" sz="2500" dirty="0" smtClean="0"/>
              <a:t>,</a:t>
            </a:r>
            <a:r>
              <a:rPr lang="ko-KR" altLang="en-US" sz="2500" dirty="0" smtClean="0"/>
              <a:t> 다양하게 만나는 작업은</a:t>
            </a:r>
            <a:r>
              <a:rPr lang="en-US" altLang="ko-KR" sz="2500" dirty="0" smtClean="0"/>
              <a:t>, </a:t>
            </a:r>
            <a:r>
              <a:rPr lang="ko-KR" altLang="en-US" sz="2500" dirty="0" smtClean="0"/>
              <a:t>주로 공모사업</a:t>
            </a:r>
            <a:endParaRPr lang="en-US" altLang="ko-KR" sz="2500" dirty="0" smtClean="0"/>
          </a:p>
          <a:p>
            <a:r>
              <a:rPr lang="en-US" altLang="ko-KR" sz="2000" dirty="0" smtClean="0"/>
              <a:t>   - </a:t>
            </a:r>
            <a:r>
              <a:rPr lang="ko-KR" altLang="en-US" sz="2000" dirty="0" err="1" smtClean="0"/>
              <a:t>마을만들기지원센터의</a:t>
            </a:r>
            <a:r>
              <a:rPr lang="ko-KR" altLang="en-US" sz="2000" dirty="0" smtClean="0"/>
              <a:t> 사업 영역은</a:t>
            </a:r>
            <a:endParaRPr lang="en-US" altLang="ko-KR" sz="2000" dirty="0" smtClean="0"/>
          </a:p>
          <a:p>
            <a:r>
              <a:rPr lang="en-US" altLang="ko-KR" sz="2000" dirty="0" smtClean="0"/>
              <a:t>   - </a:t>
            </a:r>
            <a:r>
              <a:rPr lang="ko-KR" altLang="en-US" sz="2000" dirty="0" smtClean="0"/>
              <a:t>주민지원사업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주거재생사업 중심</a:t>
            </a:r>
            <a:r>
              <a:rPr lang="en-US" altLang="ko-KR" sz="2000" dirty="0" smtClean="0"/>
              <a:t>), </a:t>
            </a:r>
            <a:r>
              <a:rPr lang="ko-KR" altLang="en-US" sz="2000" dirty="0" smtClean="0"/>
              <a:t>교육사업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네트워크사업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조사연구사업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pPr>
              <a:buFont typeface="Wingdings"/>
              <a:buChar char="à"/>
            </a:pPr>
            <a:r>
              <a:rPr lang="ko-KR" altLang="en-US" sz="2000" dirty="0" smtClean="0">
                <a:sym typeface="Wingdings" pitchFamily="2" charset="2"/>
              </a:rPr>
              <a:t>주민을 직접</a:t>
            </a:r>
            <a:r>
              <a:rPr lang="en-US" altLang="ko-KR" sz="2000" dirty="0" smtClean="0">
                <a:sym typeface="Wingdings" pitchFamily="2" charset="2"/>
              </a:rPr>
              <a:t>, </a:t>
            </a:r>
            <a:r>
              <a:rPr lang="ko-KR" altLang="en-US" sz="2000" dirty="0" smtClean="0">
                <a:sym typeface="Wingdings" pitchFamily="2" charset="2"/>
              </a:rPr>
              <a:t>다양하게 만나는 기본에 얼마나 충실했나</a:t>
            </a:r>
            <a:r>
              <a:rPr lang="en-US" altLang="ko-KR" sz="2000" dirty="0" smtClean="0">
                <a:sym typeface="Wingdings" pitchFamily="2" charset="2"/>
              </a:rPr>
              <a:t>?</a:t>
            </a:r>
          </a:p>
          <a:p>
            <a:pPr>
              <a:buFont typeface="Wingdings"/>
              <a:buChar char="à"/>
            </a:pPr>
            <a:r>
              <a:rPr lang="ko-KR" altLang="en-US" sz="2000" dirty="0" smtClean="0">
                <a:sym typeface="Wingdings" pitchFamily="2" charset="2"/>
              </a:rPr>
              <a:t>마을담당관</a:t>
            </a:r>
            <a:r>
              <a:rPr lang="en-US" altLang="ko-KR" sz="2000" dirty="0" smtClean="0">
                <a:sym typeface="Wingdings" pitchFamily="2" charset="2"/>
              </a:rPr>
              <a:t>, </a:t>
            </a:r>
            <a:r>
              <a:rPr lang="ko-KR" altLang="en-US" sz="2000" dirty="0" err="1" smtClean="0">
                <a:sym typeface="Wingdings" pitchFamily="2" charset="2"/>
              </a:rPr>
              <a:t>마을사회적경제센터</a:t>
            </a:r>
            <a:r>
              <a:rPr lang="ko-KR" altLang="en-US" sz="2000" dirty="0" smtClean="0">
                <a:sym typeface="Wingdings" pitchFamily="2" charset="2"/>
              </a:rPr>
              <a:t> </a:t>
            </a:r>
            <a:r>
              <a:rPr lang="ko-KR" altLang="en-US" sz="2000" dirty="0" err="1" smtClean="0">
                <a:sym typeface="Wingdings" pitchFamily="2" charset="2"/>
              </a:rPr>
              <a:t>마을팀의</a:t>
            </a:r>
            <a:r>
              <a:rPr lang="ko-KR" altLang="en-US" sz="2000" dirty="0" smtClean="0">
                <a:sym typeface="Wingdings" pitchFamily="2" charset="2"/>
              </a:rPr>
              <a:t> 지역방문 현황</a:t>
            </a:r>
            <a:endParaRPr lang="en-US" altLang="ko-KR" sz="2000" dirty="0" smtClean="0">
              <a:sym typeface="Wingdings" pitchFamily="2" charset="2"/>
            </a:endParaRPr>
          </a:p>
          <a:p>
            <a:r>
              <a:rPr lang="en-US" altLang="ko-KR" sz="2000" dirty="0" smtClean="0">
                <a:sym typeface="Wingdings" pitchFamily="2" charset="2"/>
              </a:rPr>
              <a:t>    </a:t>
            </a:r>
            <a:r>
              <a:rPr lang="en-US" altLang="ko-KR" sz="1500" dirty="0" smtClean="0">
                <a:sym typeface="Wingdings" pitchFamily="2" charset="2"/>
              </a:rPr>
              <a:t>(</a:t>
            </a:r>
            <a:r>
              <a:rPr lang="ko-KR" altLang="en-US" sz="1500" dirty="0" err="1" smtClean="0">
                <a:sym typeface="Wingdings" pitchFamily="2" charset="2"/>
              </a:rPr>
              <a:t>마을팀</a:t>
            </a:r>
            <a:r>
              <a:rPr lang="ko-KR" altLang="en-US" sz="1500" dirty="0" smtClean="0">
                <a:sym typeface="Wingdings" pitchFamily="2" charset="2"/>
              </a:rPr>
              <a:t> </a:t>
            </a:r>
            <a:r>
              <a:rPr lang="en-US" altLang="ko-KR" sz="1500" dirty="0" smtClean="0">
                <a:sym typeface="Wingdings" pitchFamily="2" charset="2"/>
              </a:rPr>
              <a:t>– </a:t>
            </a:r>
            <a:r>
              <a:rPr lang="ko-KR" altLang="en-US" sz="1500" dirty="0" smtClean="0">
                <a:sym typeface="Wingdings" pitchFamily="2" charset="2"/>
              </a:rPr>
              <a:t>장위</a:t>
            </a:r>
            <a:r>
              <a:rPr lang="en-US" altLang="ko-KR" sz="1500" dirty="0" smtClean="0">
                <a:sym typeface="Wingdings" pitchFamily="2" charset="2"/>
              </a:rPr>
              <a:t>13</a:t>
            </a:r>
            <a:r>
              <a:rPr lang="ko-KR" altLang="en-US" sz="1500" dirty="0" smtClean="0">
                <a:sym typeface="Wingdings" pitchFamily="2" charset="2"/>
              </a:rPr>
              <a:t>구역</a:t>
            </a:r>
            <a:r>
              <a:rPr lang="en-US" altLang="ko-KR" sz="1500" dirty="0" smtClean="0">
                <a:sym typeface="Wingdings" pitchFamily="2" charset="2"/>
              </a:rPr>
              <a:t>, </a:t>
            </a:r>
            <a:r>
              <a:rPr lang="ko-KR" altLang="en-US" sz="1500" dirty="0" smtClean="0">
                <a:sym typeface="Wingdings" pitchFamily="2" charset="2"/>
              </a:rPr>
              <a:t>길음</a:t>
            </a:r>
            <a:r>
              <a:rPr lang="en-US" altLang="ko-KR" sz="1500" dirty="0" smtClean="0">
                <a:sym typeface="Wingdings" pitchFamily="2" charset="2"/>
              </a:rPr>
              <a:t>1</a:t>
            </a:r>
            <a:r>
              <a:rPr lang="ko-KR" altLang="en-US" sz="1500" dirty="0" smtClean="0">
                <a:sym typeface="Wingdings" pitchFamily="2" charset="2"/>
              </a:rPr>
              <a:t>동</a:t>
            </a:r>
            <a:r>
              <a:rPr lang="en-US" altLang="ko-KR" sz="1500" dirty="0" smtClean="0">
                <a:sym typeface="Wingdings" pitchFamily="2" charset="2"/>
              </a:rPr>
              <a:t>/</a:t>
            </a:r>
            <a:r>
              <a:rPr lang="ko-KR" altLang="en-US" sz="1500" dirty="0" err="1" smtClean="0">
                <a:sym typeface="Wingdings" pitchFamily="2" charset="2"/>
              </a:rPr>
              <a:t>월곡</a:t>
            </a:r>
            <a:r>
              <a:rPr lang="en-US" altLang="ko-KR" sz="1500" dirty="0" smtClean="0">
                <a:sym typeface="Wingdings" pitchFamily="2" charset="2"/>
              </a:rPr>
              <a:t>2</a:t>
            </a:r>
            <a:r>
              <a:rPr lang="ko-KR" altLang="en-US" sz="1500" dirty="0" smtClean="0">
                <a:sym typeface="Wingdings" pitchFamily="2" charset="2"/>
              </a:rPr>
              <a:t>동</a:t>
            </a:r>
            <a:r>
              <a:rPr lang="en-US" altLang="ko-KR" sz="1500" dirty="0" smtClean="0">
                <a:sym typeface="Wingdings" pitchFamily="2" charset="2"/>
              </a:rPr>
              <a:t>/</a:t>
            </a:r>
            <a:r>
              <a:rPr lang="ko-KR" altLang="en-US" sz="1500" dirty="0" err="1" smtClean="0">
                <a:sym typeface="Wingdings" pitchFamily="2" charset="2"/>
              </a:rPr>
              <a:t>석관동</a:t>
            </a:r>
            <a:r>
              <a:rPr lang="ko-KR" altLang="en-US" sz="1500" dirty="0" smtClean="0">
                <a:sym typeface="Wingdings" pitchFamily="2" charset="2"/>
              </a:rPr>
              <a:t> 지역조사 관련</a:t>
            </a:r>
            <a:r>
              <a:rPr lang="en-US" altLang="ko-KR" sz="1500" dirty="0" smtClean="0">
                <a:sym typeface="Wingdings" pitchFamily="2" charset="2"/>
              </a:rPr>
              <a:t>, </a:t>
            </a:r>
            <a:r>
              <a:rPr lang="ko-KR" altLang="en-US" sz="1500" dirty="0" smtClean="0">
                <a:sym typeface="Wingdings" pitchFamily="2" charset="2"/>
              </a:rPr>
              <a:t>삼선동</a:t>
            </a:r>
            <a:r>
              <a:rPr lang="en-US" altLang="ko-KR" sz="1500" dirty="0" smtClean="0">
                <a:sym typeface="Wingdings" pitchFamily="2" charset="2"/>
              </a:rPr>
              <a:t>,</a:t>
            </a:r>
            <a:r>
              <a:rPr lang="ko-KR" altLang="en-US" sz="1500" dirty="0" smtClean="0">
                <a:sym typeface="Wingdings" pitchFamily="2" charset="2"/>
              </a:rPr>
              <a:t>정릉</a:t>
            </a:r>
            <a:r>
              <a:rPr lang="en-US" altLang="ko-KR" sz="1500" dirty="0" smtClean="0">
                <a:sym typeface="Wingdings" pitchFamily="2" charset="2"/>
              </a:rPr>
              <a:t>3</a:t>
            </a:r>
            <a:r>
              <a:rPr lang="ko-KR" altLang="en-US" sz="1500" dirty="0" smtClean="0">
                <a:sym typeface="Wingdings" pitchFamily="2" charset="2"/>
              </a:rPr>
              <a:t>동 교육 관련</a:t>
            </a:r>
            <a:r>
              <a:rPr lang="en-US" altLang="ko-KR" sz="1500" dirty="0" smtClean="0">
                <a:sym typeface="Wingdings" pitchFamily="2" charset="2"/>
              </a:rPr>
              <a:t>)</a:t>
            </a:r>
            <a:endParaRPr lang="en-US" altLang="ko-KR" sz="1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1499</TotalTime>
  <Words>1275</Words>
  <Application>Microsoft Office PowerPoint</Application>
  <PresentationFormat>화면 슬라이드 쇼(4:3)</PresentationFormat>
  <Paragraphs>291</Paragraphs>
  <Slides>17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Office 테마</vt:lpstr>
      <vt:lpstr>성북구의회 제235회 정례회 구정질문 목소영 (정릉2,3,4동 / 새정치민주연합)</vt:lpstr>
      <vt:lpstr>2015, 성북구 마을만들기 사업의 전환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1</dc:creator>
  <cp:lastModifiedBy>USER</cp:lastModifiedBy>
  <cp:revision>138</cp:revision>
  <dcterms:created xsi:type="dcterms:W3CDTF">2013-08-29T03:31:03Z</dcterms:created>
  <dcterms:modified xsi:type="dcterms:W3CDTF">2015-06-27T02:03:41Z</dcterms:modified>
</cp:coreProperties>
</file>